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23"/>
  </p:notesMasterIdLst>
  <p:sldIdLst>
    <p:sldId id="257" r:id="rId2"/>
    <p:sldId id="315" r:id="rId3"/>
    <p:sldId id="316" r:id="rId4"/>
    <p:sldId id="258" r:id="rId5"/>
    <p:sldId id="317" r:id="rId6"/>
    <p:sldId id="326" r:id="rId7"/>
    <p:sldId id="282" r:id="rId8"/>
    <p:sldId id="289" r:id="rId9"/>
    <p:sldId id="278" r:id="rId10"/>
    <p:sldId id="305" r:id="rId11"/>
    <p:sldId id="311" r:id="rId12"/>
    <p:sldId id="309" r:id="rId13"/>
    <p:sldId id="312" r:id="rId14"/>
    <p:sldId id="313" r:id="rId15"/>
    <p:sldId id="318" r:id="rId16"/>
    <p:sldId id="323" r:id="rId17"/>
    <p:sldId id="324" r:id="rId18"/>
    <p:sldId id="325" r:id="rId19"/>
    <p:sldId id="320" r:id="rId20"/>
    <p:sldId id="321" r:id="rId21"/>
    <p:sldId id="265" r:id="rId22"/>
  </p:sldIdLst>
  <p:sldSz cx="18288000" cy="10287000"/>
  <p:notesSz cx="6858000" cy="9144000"/>
  <p:embeddedFontLst>
    <p:embeddedFont>
      <p:font typeface="Arimo" panose="020B0604020202020204" charset="0"/>
      <p:regular r:id="rId24"/>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8FD4443E-F989-4FC4-A0C8-D5A2AF1F390B}" styleName="Dark Style 1 - Accent 5">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5"/>
          </a:solidFill>
        </a:fill>
      </a:tcStyle>
    </a:wholeTbl>
    <a:band1H>
      <a:tcStyle>
        <a:tcBdr/>
        <a:fill>
          <a:solidFill>
            <a:schemeClr val="accent5">
              <a:shade val="60000"/>
            </a:schemeClr>
          </a:solidFill>
        </a:fill>
      </a:tcStyle>
    </a:band1H>
    <a:band1V>
      <a:tcStyle>
        <a:tcBdr/>
        <a:fill>
          <a:solidFill>
            <a:schemeClr val="accent5">
              <a:shade val="60000"/>
            </a:schemeClr>
          </a:solidFill>
        </a:fill>
      </a:tcStyle>
    </a:band1V>
    <a:lastCol>
      <a:tcTxStyle b="on"/>
      <a:tcStyle>
        <a:tcBdr>
          <a:left>
            <a:ln w="25400" cmpd="sng">
              <a:solidFill>
                <a:schemeClr val="lt1"/>
              </a:solidFill>
            </a:ln>
          </a:left>
        </a:tcBdr>
        <a:fill>
          <a:solidFill>
            <a:schemeClr val="accent5">
              <a:shade val="60000"/>
            </a:schemeClr>
          </a:solidFill>
        </a:fill>
      </a:tcStyle>
    </a:lastCol>
    <a:firstCol>
      <a:tcTxStyle b="on"/>
      <a:tcStyle>
        <a:tcBdr>
          <a:right>
            <a:ln w="25400" cmpd="sng">
              <a:solidFill>
                <a:schemeClr val="lt1"/>
              </a:solidFill>
            </a:ln>
          </a:right>
        </a:tcBdr>
        <a:fill>
          <a:solidFill>
            <a:schemeClr val="accent5">
              <a:shade val="60000"/>
            </a:schemeClr>
          </a:solidFill>
        </a:fill>
      </a:tcStyle>
    </a:firstCol>
    <a:lastRow>
      <a:tcTxStyle b="on"/>
      <a:tcStyle>
        <a:tcBdr>
          <a:top>
            <a:ln w="25400" cmpd="sng">
              <a:solidFill>
                <a:schemeClr val="lt1"/>
              </a:solidFill>
            </a:ln>
          </a:top>
        </a:tcBdr>
        <a:fill>
          <a:solidFill>
            <a:schemeClr val="accent5">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35758FB7-9AC5-4552-8A53-C91805E547FA}" styleName="Themed Style 1 - Accent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8EC20E35-A176-4012-BC5E-935CFFF8708E}" styleName="Medium Style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2069" autoAdjust="0"/>
    <p:restoredTop sz="93907" autoAdjust="0"/>
  </p:normalViewPr>
  <p:slideViewPr>
    <p:cSldViewPr>
      <p:cViewPr varScale="1">
        <p:scale>
          <a:sx n="70" d="100"/>
          <a:sy n="70" d="100"/>
        </p:scale>
        <p:origin x="978" y="6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font" Target="fonts/font1.fntdata"/><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70E6255-57E8-4B03-B2EB-2D6C2088CBC2}" type="datetimeFigureOut">
              <a:rPr lang="en-GB" smtClean="0"/>
              <a:t>01/09/2025</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B528981-88AD-4ADB-BF5F-A41C0FA28A12}" type="slidenum">
              <a:rPr lang="en-GB" smtClean="0"/>
              <a:t>‹#›</a:t>
            </a:fld>
            <a:endParaRPr lang="en-GB"/>
          </a:p>
        </p:txBody>
      </p:sp>
    </p:spTree>
    <p:extLst>
      <p:ext uri="{BB962C8B-B14F-4D97-AF65-F5344CB8AC3E}">
        <p14:creationId xmlns:p14="http://schemas.microsoft.com/office/powerpoint/2010/main" val="287421064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AB528981-88AD-4ADB-BF5F-A41C0FA28A12}" type="slidenum">
              <a:rPr lang="en-GB" smtClean="0"/>
              <a:t>1</a:t>
            </a:fld>
            <a:endParaRPr lang="en-GB"/>
          </a:p>
        </p:txBody>
      </p:sp>
    </p:spTree>
    <p:extLst>
      <p:ext uri="{BB962C8B-B14F-4D97-AF65-F5344CB8AC3E}">
        <p14:creationId xmlns:p14="http://schemas.microsoft.com/office/powerpoint/2010/main" val="204916107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721FD00-22AC-F5A8-E3F6-5ED940F7A5A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7E691D4-C47E-090A-F04F-2C0EAFD9491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052FD6C-D4B3-5CB7-9871-6ED00B2BE2C0}"/>
              </a:ext>
            </a:extLst>
          </p:cNvPr>
          <p:cNvSpPr>
            <a:spLocks noGrp="1"/>
          </p:cNvSpPr>
          <p:nvPr>
            <p:ph type="body" idx="1"/>
          </p:nvPr>
        </p:nvSpPr>
        <p:spPr/>
        <p:txBody>
          <a:bodyPr/>
          <a:lstStyle/>
          <a:p>
            <a:endParaRPr lang="en-GB" dirty="0"/>
          </a:p>
        </p:txBody>
      </p:sp>
      <p:sp>
        <p:nvSpPr>
          <p:cNvPr id="4" name="Slide Number Placeholder 3">
            <a:extLst>
              <a:ext uri="{FF2B5EF4-FFF2-40B4-BE49-F238E27FC236}">
                <a16:creationId xmlns:a16="http://schemas.microsoft.com/office/drawing/2014/main" id="{CDEBE8BA-1D35-5118-96D4-CD91C1322951}"/>
              </a:ext>
            </a:extLst>
          </p:cNvPr>
          <p:cNvSpPr>
            <a:spLocks noGrp="1"/>
          </p:cNvSpPr>
          <p:nvPr>
            <p:ph type="sldNum" sz="quarter" idx="5"/>
          </p:nvPr>
        </p:nvSpPr>
        <p:spPr/>
        <p:txBody>
          <a:bodyPr/>
          <a:lstStyle/>
          <a:p>
            <a:fld id="{AB528981-88AD-4ADB-BF5F-A41C0FA28A12}" type="slidenum">
              <a:rPr lang="en-GB" smtClean="0"/>
              <a:t>17</a:t>
            </a:fld>
            <a:endParaRPr lang="en-GB"/>
          </a:p>
        </p:txBody>
      </p:sp>
    </p:spTree>
    <p:extLst>
      <p:ext uri="{BB962C8B-B14F-4D97-AF65-F5344CB8AC3E}">
        <p14:creationId xmlns:p14="http://schemas.microsoft.com/office/powerpoint/2010/main" val="75474303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47FBB11-9497-9D6D-44EB-9D63C2C2B6D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BD5F779-6388-B1E8-CF8C-8264C9F338A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9587F58-4BF7-18A3-6B9E-9B853BCC48E2}"/>
              </a:ext>
            </a:extLst>
          </p:cNvPr>
          <p:cNvSpPr>
            <a:spLocks noGrp="1"/>
          </p:cNvSpPr>
          <p:nvPr>
            <p:ph type="body" idx="1"/>
          </p:nvPr>
        </p:nvSpPr>
        <p:spPr/>
        <p:txBody>
          <a:bodyPr/>
          <a:lstStyle/>
          <a:p>
            <a:endParaRPr lang="en-GB" dirty="0"/>
          </a:p>
        </p:txBody>
      </p:sp>
      <p:sp>
        <p:nvSpPr>
          <p:cNvPr id="4" name="Slide Number Placeholder 3">
            <a:extLst>
              <a:ext uri="{FF2B5EF4-FFF2-40B4-BE49-F238E27FC236}">
                <a16:creationId xmlns:a16="http://schemas.microsoft.com/office/drawing/2014/main" id="{82F42AB6-E136-5B21-C497-00FE08EAE341}"/>
              </a:ext>
            </a:extLst>
          </p:cNvPr>
          <p:cNvSpPr>
            <a:spLocks noGrp="1"/>
          </p:cNvSpPr>
          <p:nvPr>
            <p:ph type="sldNum" sz="quarter" idx="5"/>
          </p:nvPr>
        </p:nvSpPr>
        <p:spPr/>
        <p:txBody>
          <a:bodyPr/>
          <a:lstStyle/>
          <a:p>
            <a:fld id="{AB528981-88AD-4ADB-BF5F-A41C0FA28A12}" type="slidenum">
              <a:rPr lang="en-GB" smtClean="0"/>
              <a:t>18</a:t>
            </a:fld>
            <a:endParaRPr lang="en-GB"/>
          </a:p>
        </p:txBody>
      </p:sp>
    </p:spTree>
    <p:extLst>
      <p:ext uri="{BB962C8B-B14F-4D97-AF65-F5344CB8AC3E}">
        <p14:creationId xmlns:p14="http://schemas.microsoft.com/office/powerpoint/2010/main" val="86132238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AB528981-88AD-4ADB-BF5F-A41C0FA28A12}" type="slidenum">
              <a:rPr lang="en-GB" smtClean="0"/>
              <a:t>19</a:t>
            </a:fld>
            <a:endParaRPr lang="en-GB"/>
          </a:p>
        </p:txBody>
      </p:sp>
    </p:spTree>
    <p:extLst>
      <p:ext uri="{BB962C8B-B14F-4D97-AF65-F5344CB8AC3E}">
        <p14:creationId xmlns:p14="http://schemas.microsoft.com/office/powerpoint/2010/main" val="240814556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b="1" dirty="0">
              <a:solidFill>
                <a:schemeClr val="bg1"/>
              </a:solidFill>
              <a:latin typeface="Arimo" panose="020B0604020202020204" charset="0"/>
              <a:ea typeface="Arimo" panose="020B0604020202020204" charset="0"/>
              <a:cs typeface="Arimo" panose="020B0604020202020204" charset="0"/>
            </a:endParaRPr>
          </a:p>
        </p:txBody>
      </p:sp>
      <p:sp>
        <p:nvSpPr>
          <p:cNvPr id="4" name="Slide Number Placeholder 3"/>
          <p:cNvSpPr>
            <a:spLocks noGrp="1"/>
          </p:cNvSpPr>
          <p:nvPr>
            <p:ph type="sldNum" sz="quarter" idx="5"/>
          </p:nvPr>
        </p:nvSpPr>
        <p:spPr/>
        <p:txBody>
          <a:bodyPr/>
          <a:lstStyle/>
          <a:p>
            <a:fld id="{AB528981-88AD-4ADB-BF5F-A41C0FA28A12}" type="slidenum">
              <a:rPr lang="en-GB" smtClean="0"/>
              <a:t>21</a:t>
            </a:fld>
            <a:endParaRPr lang="en-GB"/>
          </a:p>
        </p:txBody>
      </p:sp>
    </p:spTree>
    <p:extLst>
      <p:ext uri="{BB962C8B-B14F-4D97-AF65-F5344CB8AC3E}">
        <p14:creationId xmlns:p14="http://schemas.microsoft.com/office/powerpoint/2010/main" val="181039411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F29C44B-D2EF-F52C-0670-6CF19385514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D50AC27-855C-A95F-4C87-7BC1FA7B07B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00FB63A-4937-72E5-FCF6-F6721E2474AD}"/>
              </a:ext>
            </a:extLst>
          </p:cNvPr>
          <p:cNvSpPr>
            <a:spLocks noGrp="1"/>
          </p:cNvSpPr>
          <p:nvPr>
            <p:ph type="body" idx="1"/>
          </p:nvPr>
        </p:nvSpPr>
        <p:spPr/>
        <p:txBody>
          <a:bodyPr/>
          <a:lstStyle/>
          <a:p>
            <a:endParaRPr lang="en-GB" dirty="0"/>
          </a:p>
        </p:txBody>
      </p:sp>
      <p:sp>
        <p:nvSpPr>
          <p:cNvPr id="4" name="Slide Number Placeholder 3">
            <a:extLst>
              <a:ext uri="{FF2B5EF4-FFF2-40B4-BE49-F238E27FC236}">
                <a16:creationId xmlns:a16="http://schemas.microsoft.com/office/drawing/2014/main" id="{EADCDC46-58CC-FDFE-E305-3740E7490308}"/>
              </a:ext>
            </a:extLst>
          </p:cNvPr>
          <p:cNvSpPr>
            <a:spLocks noGrp="1"/>
          </p:cNvSpPr>
          <p:nvPr>
            <p:ph type="sldNum" sz="quarter" idx="5"/>
          </p:nvPr>
        </p:nvSpPr>
        <p:spPr/>
        <p:txBody>
          <a:bodyPr/>
          <a:lstStyle/>
          <a:p>
            <a:fld id="{AB528981-88AD-4ADB-BF5F-A41C0FA28A12}" type="slidenum">
              <a:rPr lang="en-GB" smtClean="0"/>
              <a:t>2</a:t>
            </a:fld>
            <a:endParaRPr lang="en-GB"/>
          </a:p>
        </p:txBody>
      </p:sp>
    </p:spTree>
    <p:extLst>
      <p:ext uri="{BB962C8B-B14F-4D97-AF65-F5344CB8AC3E}">
        <p14:creationId xmlns:p14="http://schemas.microsoft.com/office/powerpoint/2010/main" val="186283934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E6DADA2-4ECC-4D74-D602-3EC79B3BC9E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7F59A96-7D0D-7E27-D93F-DC1C4C57B45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A873A51-5AA3-2F87-0CFA-62C95D5F775C}"/>
              </a:ext>
            </a:extLst>
          </p:cNvPr>
          <p:cNvSpPr>
            <a:spLocks noGrp="1"/>
          </p:cNvSpPr>
          <p:nvPr>
            <p:ph type="body" idx="1"/>
          </p:nvPr>
        </p:nvSpPr>
        <p:spPr/>
        <p:txBody>
          <a:bodyPr/>
          <a:lstStyle/>
          <a:p>
            <a:endParaRPr lang="en-GB" dirty="0"/>
          </a:p>
        </p:txBody>
      </p:sp>
      <p:sp>
        <p:nvSpPr>
          <p:cNvPr id="4" name="Slide Number Placeholder 3">
            <a:extLst>
              <a:ext uri="{FF2B5EF4-FFF2-40B4-BE49-F238E27FC236}">
                <a16:creationId xmlns:a16="http://schemas.microsoft.com/office/drawing/2014/main" id="{DAD915C5-B2A0-F891-1782-CBA258604036}"/>
              </a:ext>
            </a:extLst>
          </p:cNvPr>
          <p:cNvSpPr>
            <a:spLocks noGrp="1"/>
          </p:cNvSpPr>
          <p:nvPr>
            <p:ph type="sldNum" sz="quarter" idx="5"/>
          </p:nvPr>
        </p:nvSpPr>
        <p:spPr/>
        <p:txBody>
          <a:bodyPr/>
          <a:lstStyle/>
          <a:p>
            <a:fld id="{AB528981-88AD-4ADB-BF5F-A41C0FA28A12}" type="slidenum">
              <a:rPr lang="en-GB" smtClean="0"/>
              <a:t>3</a:t>
            </a:fld>
            <a:endParaRPr lang="en-GB"/>
          </a:p>
        </p:txBody>
      </p:sp>
    </p:spTree>
    <p:extLst>
      <p:ext uri="{BB962C8B-B14F-4D97-AF65-F5344CB8AC3E}">
        <p14:creationId xmlns:p14="http://schemas.microsoft.com/office/powerpoint/2010/main" val="62825019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AB528981-88AD-4ADB-BF5F-A41C0FA28A12}" type="slidenum">
              <a:rPr lang="en-GB" smtClean="0"/>
              <a:t>4</a:t>
            </a:fld>
            <a:endParaRPr lang="en-GB"/>
          </a:p>
        </p:txBody>
      </p:sp>
    </p:spTree>
    <p:extLst>
      <p:ext uri="{BB962C8B-B14F-4D97-AF65-F5344CB8AC3E}">
        <p14:creationId xmlns:p14="http://schemas.microsoft.com/office/powerpoint/2010/main" val="359187708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8F5B9FE-82B3-3CD7-95E9-00EB9E5A68A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E4242B4-8DC5-A486-8D3E-4FADF0DD3E4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5931B39-C7E1-B2E7-5FC5-C49EA4DAE44A}"/>
              </a:ext>
            </a:extLst>
          </p:cNvPr>
          <p:cNvSpPr>
            <a:spLocks noGrp="1"/>
          </p:cNvSpPr>
          <p:nvPr>
            <p:ph type="body" idx="1"/>
          </p:nvPr>
        </p:nvSpPr>
        <p:spPr/>
        <p:txBody>
          <a:bodyPr/>
          <a:lstStyle/>
          <a:p>
            <a:endParaRPr lang="en-GB" dirty="0"/>
          </a:p>
        </p:txBody>
      </p:sp>
      <p:sp>
        <p:nvSpPr>
          <p:cNvPr id="4" name="Slide Number Placeholder 3">
            <a:extLst>
              <a:ext uri="{FF2B5EF4-FFF2-40B4-BE49-F238E27FC236}">
                <a16:creationId xmlns:a16="http://schemas.microsoft.com/office/drawing/2014/main" id="{D7875962-D5D8-5EB8-471F-C0293E7FA23F}"/>
              </a:ext>
            </a:extLst>
          </p:cNvPr>
          <p:cNvSpPr>
            <a:spLocks noGrp="1"/>
          </p:cNvSpPr>
          <p:nvPr>
            <p:ph type="sldNum" sz="quarter" idx="5"/>
          </p:nvPr>
        </p:nvSpPr>
        <p:spPr/>
        <p:txBody>
          <a:bodyPr/>
          <a:lstStyle/>
          <a:p>
            <a:fld id="{AB528981-88AD-4ADB-BF5F-A41C0FA28A12}" type="slidenum">
              <a:rPr lang="en-GB" smtClean="0"/>
              <a:t>5</a:t>
            </a:fld>
            <a:endParaRPr lang="en-GB"/>
          </a:p>
        </p:txBody>
      </p:sp>
    </p:spTree>
    <p:extLst>
      <p:ext uri="{BB962C8B-B14F-4D97-AF65-F5344CB8AC3E}">
        <p14:creationId xmlns:p14="http://schemas.microsoft.com/office/powerpoint/2010/main" val="60060371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978FF86-5986-D047-BCCC-4F06649F53B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82BF9D9-3658-2E8D-A2D1-1A722BA3C44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A8BCB3F-850C-12DD-2C41-88AE253971F1}"/>
              </a:ext>
            </a:extLst>
          </p:cNvPr>
          <p:cNvSpPr>
            <a:spLocks noGrp="1"/>
          </p:cNvSpPr>
          <p:nvPr>
            <p:ph type="body" idx="1"/>
          </p:nvPr>
        </p:nvSpPr>
        <p:spPr/>
        <p:txBody>
          <a:bodyPr/>
          <a:lstStyle/>
          <a:p>
            <a:endParaRPr lang="en-GB" dirty="0"/>
          </a:p>
        </p:txBody>
      </p:sp>
      <p:sp>
        <p:nvSpPr>
          <p:cNvPr id="4" name="Slide Number Placeholder 3">
            <a:extLst>
              <a:ext uri="{FF2B5EF4-FFF2-40B4-BE49-F238E27FC236}">
                <a16:creationId xmlns:a16="http://schemas.microsoft.com/office/drawing/2014/main" id="{31DD6DC5-9194-602F-A062-E43DFE7CEADB}"/>
              </a:ext>
            </a:extLst>
          </p:cNvPr>
          <p:cNvSpPr>
            <a:spLocks noGrp="1"/>
          </p:cNvSpPr>
          <p:nvPr>
            <p:ph type="sldNum" sz="quarter" idx="5"/>
          </p:nvPr>
        </p:nvSpPr>
        <p:spPr/>
        <p:txBody>
          <a:bodyPr/>
          <a:lstStyle/>
          <a:p>
            <a:fld id="{AB528981-88AD-4ADB-BF5F-A41C0FA28A12}" type="slidenum">
              <a:rPr lang="en-GB" smtClean="0"/>
              <a:t>6</a:t>
            </a:fld>
            <a:endParaRPr lang="en-GB"/>
          </a:p>
        </p:txBody>
      </p:sp>
    </p:spTree>
    <p:extLst>
      <p:ext uri="{BB962C8B-B14F-4D97-AF65-F5344CB8AC3E}">
        <p14:creationId xmlns:p14="http://schemas.microsoft.com/office/powerpoint/2010/main" val="106346603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AB528981-88AD-4ADB-BF5F-A41C0FA28A12}" type="slidenum">
              <a:rPr lang="en-GB" smtClean="0"/>
              <a:t>9</a:t>
            </a:fld>
            <a:endParaRPr lang="en-GB"/>
          </a:p>
        </p:txBody>
      </p:sp>
    </p:spTree>
    <p:extLst>
      <p:ext uri="{BB962C8B-B14F-4D97-AF65-F5344CB8AC3E}">
        <p14:creationId xmlns:p14="http://schemas.microsoft.com/office/powerpoint/2010/main" val="347312056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AB528981-88AD-4ADB-BF5F-A41C0FA28A12}" type="slidenum">
              <a:rPr lang="en-GB" smtClean="0"/>
              <a:t>10</a:t>
            </a:fld>
            <a:endParaRPr lang="en-GB"/>
          </a:p>
        </p:txBody>
      </p:sp>
    </p:spTree>
    <p:extLst>
      <p:ext uri="{BB962C8B-B14F-4D97-AF65-F5344CB8AC3E}">
        <p14:creationId xmlns:p14="http://schemas.microsoft.com/office/powerpoint/2010/main" val="298032330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98992EB-13C0-042A-D074-92D84AD118D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7871EF7-4C72-20F1-EC01-9AA696A4D19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B3C0178-C23F-9401-930E-29523133B58B}"/>
              </a:ext>
            </a:extLst>
          </p:cNvPr>
          <p:cNvSpPr>
            <a:spLocks noGrp="1"/>
          </p:cNvSpPr>
          <p:nvPr>
            <p:ph type="body" idx="1"/>
          </p:nvPr>
        </p:nvSpPr>
        <p:spPr/>
        <p:txBody>
          <a:bodyPr/>
          <a:lstStyle/>
          <a:p>
            <a:endParaRPr lang="en-GB" dirty="0"/>
          </a:p>
        </p:txBody>
      </p:sp>
      <p:sp>
        <p:nvSpPr>
          <p:cNvPr id="4" name="Slide Number Placeholder 3">
            <a:extLst>
              <a:ext uri="{FF2B5EF4-FFF2-40B4-BE49-F238E27FC236}">
                <a16:creationId xmlns:a16="http://schemas.microsoft.com/office/drawing/2014/main" id="{DCBCF89E-F4E9-A080-1F1F-8DA52D9349CB}"/>
              </a:ext>
            </a:extLst>
          </p:cNvPr>
          <p:cNvSpPr>
            <a:spLocks noGrp="1"/>
          </p:cNvSpPr>
          <p:nvPr>
            <p:ph type="sldNum" sz="quarter" idx="5"/>
          </p:nvPr>
        </p:nvSpPr>
        <p:spPr/>
        <p:txBody>
          <a:bodyPr/>
          <a:lstStyle/>
          <a:p>
            <a:fld id="{AB528981-88AD-4ADB-BF5F-A41C0FA28A12}" type="slidenum">
              <a:rPr lang="en-GB" smtClean="0"/>
              <a:t>16</a:t>
            </a:fld>
            <a:endParaRPr lang="en-GB"/>
          </a:p>
        </p:txBody>
      </p:sp>
    </p:spTree>
    <p:extLst>
      <p:ext uri="{BB962C8B-B14F-4D97-AF65-F5344CB8AC3E}">
        <p14:creationId xmlns:p14="http://schemas.microsoft.com/office/powerpoint/2010/main" val="115747615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lvl1pPr>
              <a:defRPr>
                <a:latin typeface="Arimo" panose="020B0604020202020204" charset="0"/>
                <a:ea typeface="Arimo" panose="020B0604020202020204" charset="0"/>
                <a:cs typeface="Arimo" panose="020B0604020202020204" charset="0"/>
              </a:defRPr>
            </a:lvl1pPr>
          </a:lstStyle>
          <a:p>
            <a:r>
              <a:rPr lang="en-US" dirty="0"/>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9/1/2025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9/1/2025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9/1/2025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9/1/2025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9/1/2025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9/1/2025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9/1/2025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Arimo" panose="020B0604020202020204" charset="0"/>
          <a:ea typeface="Arimo" panose="020B0604020202020204" charset="0"/>
          <a:cs typeface="Arimo" panose="020B0604020202020204" charset="0"/>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Arimo" panose="020B0604020202020204" charset="0"/>
          <a:ea typeface="Arimo" panose="020B0604020202020204" charset="0"/>
          <a:cs typeface="Arimo" panose="020B0604020202020204" charset="0"/>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Arimo" panose="020B0604020202020204" charset="0"/>
          <a:ea typeface="Arimo" panose="020B0604020202020204" charset="0"/>
          <a:cs typeface="Arimo" panose="020B0604020202020204" charset="0"/>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Arimo" panose="020B0604020202020204" charset="0"/>
          <a:ea typeface="Arimo" panose="020B0604020202020204" charset="0"/>
          <a:cs typeface="Arimo" panose="020B0604020202020204" charset="0"/>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Arimo" panose="020B0604020202020204" charset="0"/>
          <a:ea typeface="Arimo" panose="020B0604020202020204" charset="0"/>
          <a:cs typeface="Arimo" panose="020B0604020202020204" charset="0"/>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Arimo" panose="020B0604020202020204" charset="0"/>
          <a:ea typeface="Arimo" panose="020B0604020202020204" charset="0"/>
          <a:cs typeface="Arimo" panose="020B060402020202020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7" name="Group 2">
            <a:extLst>
              <a:ext uri="{FF2B5EF4-FFF2-40B4-BE49-F238E27FC236}">
                <a16:creationId xmlns:a16="http://schemas.microsoft.com/office/drawing/2014/main" id="{8E212B7B-9261-3B61-5997-D0BD02009127}"/>
              </a:ext>
            </a:extLst>
          </p:cNvPr>
          <p:cNvGrpSpPr/>
          <p:nvPr/>
        </p:nvGrpSpPr>
        <p:grpSpPr>
          <a:xfrm>
            <a:off x="-3313" y="0"/>
            <a:ext cx="7377678" cy="10287000"/>
            <a:chOff x="0" y="0"/>
            <a:chExt cx="2691397" cy="4048889"/>
          </a:xfrm>
        </p:grpSpPr>
        <p:sp>
          <p:nvSpPr>
            <p:cNvPr id="8" name="Freeform 3">
              <a:extLst>
                <a:ext uri="{FF2B5EF4-FFF2-40B4-BE49-F238E27FC236}">
                  <a16:creationId xmlns:a16="http://schemas.microsoft.com/office/drawing/2014/main" id="{E7455B85-10EB-DE40-01EF-D6CA94A1C874}"/>
                </a:ext>
              </a:extLst>
            </p:cNvPr>
            <p:cNvSpPr/>
            <p:nvPr/>
          </p:nvSpPr>
          <p:spPr>
            <a:xfrm>
              <a:off x="0" y="0"/>
              <a:ext cx="2691397" cy="4048889"/>
            </a:xfrm>
            <a:custGeom>
              <a:avLst/>
              <a:gdLst/>
              <a:ahLst/>
              <a:cxnLst/>
              <a:rect l="l" t="t" r="r" b="b"/>
              <a:pathLst>
                <a:path w="2691397" h="4048889">
                  <a:moveTo>
                    <a:pt x="0" y="0"/>
                  </a:moveTo>
                  <a:lnTo>
                    <a:pt x="2691397" y="0"/>
                  </a:lnTo>
                  <a:lnTo>
                    <a:pt x="2691397" y="4048889"/>
                  </a:lnTo>
                  <a:lnTo>
                    <a:pt x="0" y="4048889"/>
                  </a:lnTo>
                  <a:close/>
                </a:path>
              </a:pathLst>
            </a:custGeom>
            <a:solidFill>
              <a:srgbClr val="48B4BB"/>
            </a:solidFill>
          </p:spPr>
          <p:txBody>
            <a:bodyPr/>
            <a:lstStyle/>
            <a:p>
              <a:endParaRPr lang="en-GB" dirty="0"/>
            </a:p>
          </p:txBody>
        </p:sp>
      </p:grpSp>
      <p:sp>
        <p:nvSpPr>
          <p:cNvPr id="10" name="TextBox 10"/>
          <p:cNvSpPr txBox="1"/>
          <p:nvPr/>
        </p:nvSpPr>
        <p:spPr>
          <a:xfrm>
            <a:off x="-3313" y="5799964"/>
            <a:ext cx="7374365" cy="1339406"/>
          </a:xfrm>
          <a:prstGeom prst="rect">
            <a:avLst/>
          </a:prstGeom>
        </p:spPr>
        <p:txBody>
          <a:bodyPr wrap="square" lIns="0" tIns="0" rIns="0" bIns="0" rtlCol="0" anchor="t">
            <a:spAutoFit/>
          </a:bodyPr>
          <a:lstStyle/>
          <a:p>
            <a:pPr algn="ctr">
              <a:lnSpc>
                <a:spcPts val="5514"/>
              </a:lnSpc>
            </a:pPr>
            <a:r>
              <a:rPr lang="en-US" sz="3600" dirty="0">
                <a:solidFill>
                  <a:srgbClr val="FFFFFF"/>
                </a:solidFill>
                <a:latin typeface="Arimo" panose="020B0604020202020204" charset="0"/>
                <a:ea typeface="Arimo" panose="020B0604020202020204" charset="0"/>
                <a:cs typeface="Arimo" panose="020B0604020202020204" charset="0"/>
              </a:rPr>
              <a:t>Patient Participation Group</a:t>
            </a:r>
          </a:p>
          <a:p>
            <a:pPr algn="ctr">
              <a:lnSpc>
                <a:spcPts val="5514"/>
              </a:lnSpc>
            </a:pPr>
            <a:r>
              <a:rPr lang="en-US" sz="3600" dirty="0">
                <a:solidFill>
                  <a:srgbClr val="FFFFFF"/>
                </a:solidFill>
                <a:latin typeface="Arimo" panose="020B0604020202020204" charset="0"/>
                <a:ea typeface="Arimo" panose="020B0604020202020204" charset="0"/>
                <a:cs typeface="Arimo" panose="020B0604020202020204" charset="0"/>
              </a:rPr>
              <a:t>September 2025</a:t>
            </a:r>
          </a:p>
        </p:txBody>
      </p:sp>
      <p:sp>
        <p:nvSpPr>
          <p:cNvPr id="4" name="TextBox 11">
            <a:extLst>
              <a:ext uri="{FF2B5EF4-FFF2-40B4-BE49-F238E27FC236}">
                <a16:creationId xmlns:a16="http://schemas.microsoft.com/office/drawing/2014/main" id="{16464F74-1609-71B6-24F8-DD18C287A871}"/>
              </a:ext>
            </a:extLst>
          </p:cNvPr>
          <p:cNvSpPr txBox="1"/>
          <p:nvPr/>
        </p:nvSpPr>
        <p:spPr>
          <a:xfrm>
            <a:off x="10515600" y="3590834"/>
            <a:ext cx="5540120" cy="3548536"/>
          </a:xfrm>
          <a:prstGeom prst="rect">
            <a:avLst/>
          </a:prstGeom>
        </p:spPr>
        <p:txBody>
          <a:bodyPr wrap="square" lIns="0" tIns="0" rIns="0" bIns="0" rtlCol="0" anchor="t">
            <a:spAutoFit/>
          </a:bodyPr>
          <a:lstStyle/>
          <a:p>
            <a:pPr algn="just">
              <a:lnSpc>
                <a:spcPts val="3500"/>
              </a:lnSpc>
            </a:pPr>
            <a:r>
              <a:rPr lang="en-US" sz="4800" dirty="0">
                <a:solidFill>
                  <a:srgbClr val="000000"/>
                </a:solidFill>
                <a:latin typeface="Arimo" panose="020B0604020202020204" charset="0"/>
                <a:ea typeface="Arimo" panose="020B0604020202020204" charset="0"/>
                <a:cs typeface="Arimo" panose="020B0604020202020204" charset="0"/>
              </a:rPr>
              <a:t>Agenda</a:t>
            </a:r>
          </a:p>
          <a:p>
            <a:pPr algn="just">
              <a:lnSpc>
                <a:spcPts val="3500"/>
              </a:lnSpc>
            </a:pPr>
            <a:endParaRPr lang="en-GB" sz="2400" dirty="0">
              <a:solidFill>
                <a:srgbClr val="000000"/>
              </a:solidFill>
              <a:latin typeface="Arimo" panose="020B0604020202020204" charset="0"/>
              <a:ea typeface="Arimo" panose="020B0604020202020204" charset="0"/>
              <a:cs typeface="Arimo" panose="020B0604020202020204" charset="0"/>
            </a:endParaRPr>
          </a:p>
          <a:p>
            <a:pPr marL="285750" indent="-285750" algn="just">
              <a:lnSpc>
                <a:spcPts val="3500"/>
              </a:lnSpc>
              <a:buFont typeface="Arial" panose="020B0604020202020204" pitchFamily="34" charset="0"/>
              <a:buChar char="•"/>
            </a:pPr>
            <a:r>
              <a:rPr lang="en-GB" sz="2400" dirty="0">
                <a:solidFill>
                  <a:srgbClr val="000000"/>
                </a:solidFill>
                <a:latin typeface="Arimo" panose="020B0604020202020204" charset="0"/>
                <a:ea typeface="Arimo" panose="020B0604020202020204" charset="0"/>
                <a:cs typeface="Arimo" panose="020B0604020202020204" charset="0"/>
              </a:rPr>
              <a:t>Welcome &amp; ground rules</a:t>
            </a:r>
          </a:p>
          <a:p>
            <a:pPr marL="285750" indent="-285750" algn="just">
              <a:lnSpc>
                <a:spcPts val="3500"/>
              </a:lnSpc>
              <a:buFont typeface="Arial" panose="020B0604020202020204" pitchFamily="34" charset="0"/>
              <a:buChar char="•"/>
            </a:pPr>
            <a:r>
              <a:rPr lang="en-GB" sz="2400" dirty="0">
                <a:solidFill>
                  <a:srgbClr val="000000"/>
                </a:solidFill>
                <a:latin typeface="Arimo" panose="020B0604020202020204" charset="0"/>
                <a:ea typeface="Arimo" panose="020B0604020202020204" charset="0"/>
                <a:cs typeface="Arimo" panose="020B0604020202020204" charset="0"/>
              </a:rPr>
              <a:t>Why we’re here</a:t>
            </a:r>
          </a:p>
          <a:p>
            <a:pPr marL="285750" indent="-285750" algn="just">
              <a:lnSpc>
                <a:spcPts val="3500"/>
              </a:lnSpc>
              <a:buFont typeface="Arial" panose="020B0604020202020204" pitchFamily="34" charset="0"/>
              <a:buChar char="•"/>
            </a:pPr>
            <a:r>
              <a:rPr lang="en-GB" sz="2400" dirty="0">
                <a:solidFill>
                  <a:srgbClr val="000000"/>
                </a:solidFill>
                <a:latin typeface="Arimo" panose="020B0604020202020204" charset="0"/>
                <a:ea typeface="Arimo" panose="020B0604020202020204" charset="0"/>
                <a:cs typeface="Arimo" panose="020B0604020202020204" charset="0"/>
              </a:rPr>
              <a:t>Who’s who in General Practice</a:t>
            </a:r>
          </a:p>
          <a:p>
            <a:pPr marL="285750" indent="-285750" algn="just">
              <a:lnSpc>
                <a:spcPts val="3500"/>
              </a:lnSpc>
              <a:buFont typeface="Arial" panose="020B0604020202020204" pitchFamily="34" charset="0"/>
              <a:buChar char="•"/>
            </a:pPr>
            <a:r>
              <a:rPr lang="en-GB" sz="2400" dirty="0">
                <a:solidFill>
                  <a:srgbClr val="000000"/>
                </a:solidFill>
                <a:latin typeface="Arimo" panose="020B0604020202020204" charset="0"/>
                <a:ea typeface="Arimo" panose="020B0604020202020204" charset="0"/>
                <a:cs typeface="Arimo" panose="020B0604020202020204" charset="0"/>
              </a:rPr>
              <a:t>Your digital front door</a:t>
            </a:r>
          </a:p>
          <a:p>
            <a:pPr marL="285750" indent="-285750" algn="just">
              <a:lnSpc>
                <a:spcPts val="3500"/>
              </a:lnSpc>
              <a:buFont typeface="Arial" panose="020B0604020202020204" pitchFamily="34" charset="0"/>
              <a:buChar char="•"/>
            </a:pPr>
            <a:r>
              <a:rPr lang="en-GB" sz="2400" dirty="0">
                <a:solidFill>
                  <a:srgbClr val="000000"/>
                </a:solidFill>
                <a:latin typeface="Arimo" panose="020B0604020202020204" charset="0"/>
                <a:ea typeface="Arimo" panose="020B0604020202020204" charset="0"/>
                <a:cs typeface="Arimo" panose="020B0604020202020204" charset="0"/>
              </a:rPr>
              <a:t>Any other business &amp; next meeting</a:t>
            </a:r>
          </a:p>
          <a:p>
            <a:pPr marL="285750" indent="-285750" algn="just">
              <a:lnSpc>
                <a:spcPts val="3500"/>
              </a:lnSpc>
              <a:buFont typeface="Arial" panose="020B0604020202020204" pitchFamily="34" charset="0"/>
              <a:buChar char="•"/>
            </a:pPr>
            <a:endParaRPr lang="en-GB" sz="2400" dirty="0">
              <a:solidFill>
                <a:srgbClr val="000000"/>
              </a:solidFill>
              <a:latin typeface="Arimo" panose="020B0604020202020204" charset="0"/>
              <a:ea typeface="Arimo" panose="020B0604020202020204" charset="0"/>
              <a:cs typeface="Arimo" panose="020B0604020202020204" charset="0"/>
            </a:endParaRPr>
          </a:p>
        </p:txBody>
      </p:sp>
      <p:sp>
        <p:nvSpPr>
          <p:cNvPr id="5" name="TextBox 10">
            <a:extLst>
              <a:ext uri="{FF2B5EF4-FFF2-40B4-BE49-F238E27FC236}">
                <a16:creationId xmlns:a16="http://schemas.microsoft.com/office/drawing/2014/main" id="{39841973-6EB1-AFE9-08E8-1419539C80D2}"/>
              </a:ext>
            </a:extLst>
          </p:cNvPr>
          <p:cNvSpPr txBox="1"/>
          <p:nvPr/>
        </p:nvSpPr>
        <p:spPr>
          <a:xfrm>
            <a:off x="-1" y="3920604"/>
            <a:ext cx="7374365" cy="1444498"/>
          </a:xfrm>
          <a:prstGeom prst="rect">
            <a:avLst/>
          </a:prstGeom>
        </p:spPr>
        <p:txBody>
          <a:bodyPr wrap="square" lIns="0" tIns="0" rIns="0" bIns="0" rtlCol="0" anchor="t">
            <a:spAutoFit/>
          </a:bodyPr>
          <a:lstStyle/>
          <a:p>
            <a:pPr algn="ctr">
              <a:lnSpc>
                <a:spcPts val="5514"/>
              </a:lnSpc>
            </a:pPr>
            <a:r>
              <a:rPr lang="en-US" sz="7200" dirty="0">
                <a:solidFill>
                  <a:srgbClr val="FFFFFF"/>
                </a:solidFill>
                <a:latin typeface="Arimo" panose="020B0604020202020204" charset="0"/>
                <a:ea typeface="Arimo" panose="020B0604020202020204" charset="0"/>
                <a:cs typeface="Arimo" panose="020B0604020202020204" charset="0"/>
              </a:rPr>
              <a:t>Yarm Medical Practice</a:t>
            </a:r>
          </a:p>
        </p:txBody>
      </p:sp>
      <p:pic>
        <p:nvPicPr>
          <p:cNvPr id="6" name="Picture 5" descr="Logo, company name&#10;&#10;Description automatically generated">
            <a:extLst>
              <a:ext uri="{FF2B5EF4-FFF2-40B4-BE49-F238E27FC236}">
                <a16:creationId xmlns:a16="http://schemas.microsoft.com/office/drawing/2014/main" id="{E98F0347-436B-47B2-8CA7-484E9C28948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5623241" y="7680822"/>
            <a:ext cx="2654523" cy="2610159"/>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extBox 11"/>
          <p:cNvSpPr txBox="1"/>
          <p:nvPr/>
        </p:nvSpPr>
        <p:spPr>
          <a:xfrm>
            <a:off x="964346" y="1483523"/>
            <a:ext cx="11957841" cy="7319953"/>
          </a:xfrm>
          <a:prstGeom prst="rect">
            <a:avLst/>
          </a:prstGeom>
        </p:spPr>
        <p:txBody>
          <a:bodyPr wrap="square" lIns="0" tIns="0" rIns="0" bIns="0" rtlCol="0" anchor="t">
            <a:spAutoFit/>
          </a:bodyPr>
          <a:lstStyle/>
          <a:p>
            <a:pPr lvl="0">
              <a:lnSpc>
                <a:spcPct val="107000"/>
              </a:lnSpc>
              <a:spcAft>
                <a:spcPts val="800"/>
              </a:spcAft>
            </a:pPr>
            <a:r>
              <a:rPr lang="en-GB" sz="2400" b="0" i="0" dirty="0">
                <a:effectLst/>
                <a:latin typeface="Arimo" panose="020B0604020202020204" charset="0"/>
                <a:ea typeface="Arimo" panose="020B0604020202020204" charset="0"/>
                <a:cs typeface="Arimo" panose="020B0604020202020204" charset="0"/>
              </a:rPr>
              <a:t>Our Children and Young Persons mental health practitioner for children and young people. Helena is here to provide </a:t>
            </a:r>
            <a:r>
              <a:rPr lang="en-GB" sz="2400" dirty="0">
                <a:latin typeface="Arimo" panose="020B0604020202020204" charset="0"/>
                <a:ea typeface="Arimo" panose="020B0604020202020204" charset="0"/>
                <a:cs typeface="Arimo" panose="020B0604020202020204" charset="0"/>
              </a:rPr>
              <a:t>support in </a:t>
            </a:r>
            <a:r>
              <a:rPr lang="en-GB" sz="2400" b="0" i="0" dirty="0">
                <a:effectLst/>
                <a:latin typeface="Arimo" panose="020B0604020202020204" charset="0"/>
                <a:ea typeface="Arimo" panose="020B0604020202020204" charset="0"/>
                <a:cs typeface="Arimo" panose="020B0604020202020204" charset="0"/>
              </a:rPr>
              <a:t>getting to the cause of mental health issues and provide onward referrals for mental health issues inc</a:t>
            </a:r>
            <a:r>
              <a:rPr lang="en-GB" sz="2400" dirty="0">
                <a:latin typeface="Arimo" panose="020B0604020202020204" charset="0"/>
                <a:ea typeface="Arimo" panose="020B0604020202020204" charset="0"/>
                <a:cs typeface="Arimo" panose="020B0604020202020204" charset="0"/>
              </a:rPr>
              <a:t>luding: </a:t>
            </a:r>
          </a:p>
          <a:p>
            <a:pPr lvl="0">
              <a:lnSpc>
                <a:spcPct val="107000"/>
              </a:lnSpc>
              <a:spcAft>
                <a:spcPts val="800"/>
              </a:spcAft>
            </a:pPr>
            <a:endParaRPr lang="en-GB" sz="2400" dirty="0">
              <a:latin typeface="Arimo" panose="020B0604020202020204" charset="0"/>
              <a:ea typeface="Arimo" panose="020B0604020202020204" charset="0"/>
              <a:cs typeface="Arimo" panose="020B0604020202020204" charset="0"/>
            </a:endParaRPr>
          </a:p>
          <a:p>
            <a:pPr marL="342900" lvl="0" indent="-342900">
              <a:lnSpc>
                <a:spcPct val="107000"/>
              </a:lnSpc>
              <a:spcAft>
                <a:spcPts val="800"/>
              </a:spcAft>
              <a:buFont typeface="Arial" panose="020B0604020202020204" pitchFamily="34" charset="0"/>
              <a:buChar char="•"/>
            </a:pPr>
            <a:r>
              <a:rPr lang="en-GB" sz="2400" b="0" i="0" dirty="0">
                <a:effectLst/>
                <a:latin typeface="Arimo" panose="020B0604020202020204" charset="0"/>
                <a:ea typeface="Arimo" panose="020B0604020202020204" charset="0"/>
                <a:cs typeface="Arimo" panose="020B0604020202020204" charset="0"/>
              </a:rPr>
              <a:t>Anxiety</a:t>
            </a:r>
          </a:p>
          <a:p>
            <a:pPr marL="342900" lvl="0" indent="-342900">
              <a:lnSpc>
                <a:spcPct val="107000"/>
              </a:lnSpc>
              <a:spcAft>
                <a:spcPts val="800"/>
              </a:spcAft>
              <a:buFont typeface="Arial" panose="020B0604020202020204" pitchFamily="34" charset="0"/>
              <a:buChar char="•"/>
            </a:pPr>
            <a:r>
              <a:rPr lang="en-GB" sz="2400" dirty="0">
                <a:latin typeface="Arimo" panose="020B0604020202020204" charset="0"/>
                <a:ea typeface="Arimo" panose="020B0604020202020204" charset="0"/>
                <a:cs typeface="Arimo" panose="020B0604020202020204" charset="0"/>
              </a:rPr>
              <a:t>Low Mood</a:t>
            </a:r>
          </a:p>
          <a:p>
            <a:pPr marL="342900" lvl="0" indent="-342900">
              <a:lnSpc>
                <a:spcPct val="107000"/>
              </a:lnSpc>
              <a:spcAft>
                <a:spcPts val="800"/>
              </a:spcAft>
              <a:buFont typeface="Arial" panose="020B0604020202020204" pitchFamily="34" charset="0"/>
              <a:buChar char="•"/>
            </a:pPr>
            <a:r>
              <a:rPr lang="en-GB" sz="2400" b="0" i="0" dirty="0">
                <a:effectLst/>
                <a:latin typeface="Arimo" panose="020B0604020202020204" charset="0"/>
                <a:ea typeface="Arimo" panose="020B0604020202020204" charset="0"/>
                <a:cs typeface="Arimo" panose="020B0604020202020204" charset="0"/>
              </a:rPr>
              <a:t>Trauma</a:t>
            </a:r>
          </a:p>
          <a:p>
            <a:pPr marL="342900" lvl="0" indent="-342900">
              <a:lnSpc>
                <a:spcPct val="107000"/>
              </a:lnSpc>
              <a:spcAft>
                <a:spcPts val="800"/>
              </a:spcAft>
              <a:buFont typeface="Arial" panose="020B0604020202020204" pitchFamily="34" charset="0"/>
              <a:buChar char="•"/>
            </a:pPr>
            <a:r>
              <a:rPr lang="en-GB" sz="2400" dirty="0">
                <a:latin typeface="Arimo" panose="020B0604020202020204" charset="0"/>
                <a:ea typeface="Arimo" panose="020B0604020202020204" charset="0"/>
                <a:cs typeface="Arimo" panose="020B0604020202020204" charset="0"/>
              </a:rPr>
              <a:t>Behavioural Issues</a:t>
            </a:r>
          </a:p>
          <a:p>
            <a:pPr marL="342900" lvl="0" indent="-342900">
              <a:lnSpc>
                <a:spcPct val="107000"/>
              </a:lnSpc>
              <a:spcAft>
                <a:spcPts val="800"/>
              </a:spcAft>
              <a:buFont typeface="Arial" panose="020B0604020202020204" pitchFamily="34" charset="0"/>
              <a:buChar char="•"/>
            </a:pPr>
            <a:r>
              <a:rPr lang="en-GB" sz="2400" b="0" i="0" dirty="0">
                <a:effectLst/>
                <a:latin typeface="Arimo" panose="020B0604020202020204" charset="0"/>
                <a:ea typeface="Arimo" panose="020B0604020202020204" charset="0"/>
                <a:cs typeface="Arimo" panose="020B0604020202020204" charset="0"/>
              </a:rPr>
              <a:t>Emotional Regulation</a:t>
            </a:r>
          </a:p>
          <a:p>
            <a:pPr marL="342900" lvl="0" indent="-342900">
              <a:lnSpc>
                <a:spcPct val="107000"/>
              </a:lnSpc>
              <a:spcAft>
                <a:spcPts val="800"/>
              </a:spcAft>
              <a:buFont typeface="Arial" panose="020B0604020202020204" pitchFamily="34" charset="0"/>
              <a:buChar char="•"/>
            </a:pPr>
            <a:r>
              <a:rPr lang="en-GB" sz="2400" dirty="0">
                <a:latin typeface="Arimo" panose="020B0604020202020204" charset="0"/>
                <a:ea typeface="Arimo" panose="020B0604020202020204" charset="0"/>
                <a:cs typeface="Arimo" panose="020B0604020202020204" charset="0"/>
              </a:rPr>
              <a:t>Neurodevelopmental Concerns</a:t>
            </a:r>
          </a:p>
          <a:p>
            <a:pPr marL="342900" lvl="0" indent="-342900">
              <a:lnSpc>
                <a:spcPct val="107000"/>
              </a:lnSpc>
              <a:spcAft>
                <a:spcPts val="800"/>
              </a:spcAft>
              <a:buFont typeface="Arial" panose="020B0604020202020204" pitchFamily="34" charset="0"/>
              <a:buChar char="•"/>
            </a:pPr>
            <a:r>
              <a:rPr lang="en-GB" sz="2400" b="0" i="0" dirty="0">
                <a:effectLst/>
                <a:latin typeface="Arimo" panose="020B0604020202020204" charset="0"/>
                <a:ea typeface="Arimo" panose="020B0604020202020204" charset="0"/>
                <a:cs typeface="Arimo" panose="020B0604020202020204" charset="0"/>
              </a:rPr>
              <a:t>Self-harm</a:t>
            </a:r>
          </a:p>
          <a:p>
            <a:pPr lvl="0">
              <a:lnSpc>
                <a:spcPct val="107000"/>
              </a:lnSpc>
              <a:spcAft>
                <a:spcPts val="800"/>
              </a:spcAft>
            </a:pPr>
            <a:endParaRPr lang="en-GB" sz="2400" dirty="0">
              <a:latin typeface="Arimo" panose="020B0604020202020204" charset="0"/>
              <a:ea typeface="Arimo" panose="020B0604020202020204" charset="0"/>
              <a:cs typeface="Arimo" panose="020B0604020202020204" charset="0"/>
            </a:endParaRPr>
          </a:p>
          <a:p>
            <a:pPr lvl="0">
              <a:lnSpc>
                <a:spcPct val="107000"/>
              </a:lnSpc>
              <a:spcAft>
                <a:spcPts val="800"/>
              </a:spcAft>
            </a:pPr>
            <a:r>
              <a:rPr lang="en-GB" sz="2400" b="1" i="0" dirty="0">
                <a:effectLst/>
                <a:latin typeface="Arimo" panose="020B0604020202020204" charset="0"/>
                <a:ea typeface="Arimo" panose="020B0604020202020204" charset="0"/>
                <a:cs typeface="Arimo" panose="020B0604020202020204" charset="0"/>
              </a:rPr>
              <a:t>Please Note:</a:t>
            </a:r>
            <a:r>
              <a:rPr lang="en-GB" sz="2400" b="0" i="0" dirty="0">
                <a:effectLst/>
                <a:latin typeface="Arimo" panose="020B0604020202020204" charset="0"/>
                <a:ea typeface="Arimo" panose="020B0604020202020204" charset="0"/>
                <a:cs typeface="Arimo" panose="020B0604020202020204" charset="0"/>
              </a:rPr>
              <a:t> This is for patients that are aged 5-17 and are not currently receiving mental health treatment via a secondary service (e.g., hospitals, psychological wellbeing services, community mental health teams (CMHTs), crisis resolution and home treatment teams).</a:t>
            </a:r>
            <a:endParaRPr lang="en-GB" sz="2400" dirty="0">
              <a:latin typeface="Arimo" panose="020B0604020202020204" charset="0"/>
              <a:ea typeface="Arimo" panose="020B0604020202020204" charset="0"/>
              <a:cs typeface="Arimo" panose="020B0604020202020204" charset="0"/>
            </a:endParaRPr>
          </a:p>
        </p:txBody>
      </p:sp>
      <p:grpSp>
        <p:nvGrpSpPr>
          <p:cNvPr id="15" name="Group 2">
            <a:extLst>
              <a:ext uri="{FF2B5EF4-FFF2-40B4-BE49-F238E27FC236}">
                <a16:creationId xmlns:a16="http://schemas.microsoft.com/office/drawing/2014/main" id="{8798F176-84C8-50F9-941D-1C3620112727}"/>
              </a:ext>
            </a:extLst>
          </p:cNvPr>
          <p:cNvGrpSpPr/>
          <p:nvPr/>
        </p:nvGrpSpPr>
        <p:grpSpPr>
          <a:xfrm>
            <a:off x="14706600" y="0"/>
            <a:ext cx="3581400" cy="10287000"/>
            <a:chOff x="0" y="0"/>
            <a:chExt cx="2380840" cy="4070845"/>
          </a:xfrm>
        </p:grpSpPr>
        <p:sp>
          <p:nvSpPr>
            <p:cNvPr id="16" name="Freeform 3">
              <a:extLst>
                <a:ext uri="{FF2B5EF4-FFF2-40B4-BE49-F238E27FC236}">
                  <a16:creationId xmlns:a16="http://schemas.microsoft.com/office/drawing/2014/main" id="{6ADF92A1-68F9-3A9A-D295-23EE299600B1}"/>
                </a:ext>
              </a:extLst>
            </p:cNvPr>
            <p:cNvSpPr/>
            <p:nvPr/>
          </p:nvSpPr>
          <p:spPr>
            <a:xfrm>
              <a:off x="0" y="0"/>
              <a:ext cx="2380840" cy="4070845"/>
            </a:xfrm>
            <a:custGeom>
              <a:avLst/>
              <a:gdLst/>
              <a:ahLst/>
              <a:cxnLst/>
              <a:rect l="l" t="t" r="r" b="b"/>
              <a:pathLst>
                <a:path w="2380840" h="4070845">
                  <a:moveTo>
                    <a:pt x="0" y="0"/>
                  </a:moveTo>
                  <a:lnTo>
                    <a:pt x="2380840" y="0"/>
                  </a:lnTo>
                  <a:lnTo>
                    <a:pt x="2380840" y="4070845"/>
                  </a:lnTo>
                  <a:lnTo>
                    <a:pt x="0" y="4070845"/>
                  </a:lnTo>
                  <a:close/>
                </a:path>
              </a:pathLst>
            </a:custGeom>
            <a:solidFill>
              <a:srgbClr val="48B4BB"/>
            </a:solidFill>
          </p:spPr>
          <p:txBody>
            <a:bodyPr/>
            <a:lstStyle/>
            <a:p>
              <a:endParaRPr lang="en-GB"/>
            </a:p>
          </p:txBody>
        </p:sp>
      </p:grpSp>
      <p:grpSp>
        <p:nvGrpSpPr>
          <p:cNvPr id="17" name="Group 6">
            <a:extLst>
              <a:ext uri="{FF2B5EF4-FFF2-40B4-BE49-F238E27FC236}">
                <a16:creationId xmlns:a16="http://schemas.microsoft.com/office/drawing/2014/main" id="{070A22D4-9795-44BA-996B-D9B6006AEF93}"/>
              </a:ext>
            </a:extLst>
          </p:cNvPr>
          <p:cNvGrpSpPr>
            <a:grpSpLocks noChangeAspect="1"/>
          </p:cNvGrpSpPr>
          <p:nvPr/>
        </p:nvGrpSpPr>
        <p:grpSpPr>
          <a:xfrm>
            <a:off x="13116340" y="1026024"/>
            <a:ext cx="4099997" cy="4099997"/>
            <a:chOff x="0" y="0"/>
            <a:chExt cx="495300" cy="495300"/>
          </a:xfrm>
        </p:grpSpPr>
        <p:sp>
          <p:nvSpPr>
            <p:cNvPr id="18" name="Freeform 7">
              <a:extLst>
                <a:ext uri="{FF2B5EF4-FFF2-40B4-BE49-F238E27FC236}">
                  <a16:creationId xmlns:a16="http://schemas.microsoft.com/office/drawing/2014/main" id="{31BB667A-7F15-514E-1B1B-DB4439321E55}"/>
                </a:ext>
              </a:extLst>
            </p:cNvPr>
            <p:cNvSpPr/>
            <p:nvPr/>
          </p:nvSpPr>
          <p:spPr>
            <a:xfrm>
              <a:off x="0" y="0"/>
              <a:ext cx="495300" cy="495300"/>
            </a:xfrm>
            <a:custGeom>
              <a:avLst/>
              <a:gdLst/>
              <a:ahLst/>
              <a:cxnLst/>
              <a:rect l="l" t="t" r="r" b="b"/>
              <a:pathLst>
                <a:path w="495300" h="495300">
                  <a:moveTo>
                    <a:pt x="247650" y="0"/>
                  </a:moveTo>
                  <a:cubicBezTo>
                    <a:pt x="110490" y="0"/>
                    <a:pt x="0" y="110490"/>
                    <a:pt x="0" y="247650"/>
                  </a:cubicBezTo>
                  <a:cubicBezTo>
                    <a:pt x="0" y="384810"/>
                    <a:pt x="110490" y="495300"/>
                    <a:pt x="247650" y="495300"/>
                  </a:cubicBezTo>
                  <a:cubicBezTo>
                    <a:pt x="383540" y="495300"/>
                    <a:pt x="495300" y="384810"/>
                    <a:pt x="495300" y="247650"/>
                  </a:cubicBezTo>
                  <a:cubicBezTo>
                    <a:pt x="495300" y="110490"/>
                    <a:pt x="383540" y="0"/>
                    <a:pt x="247650" y="0"/>
                  </a:cubicBezTo>
                  <a:close/>
                  <a:moveTo>
                    <a:pt x="247650" y="457200"/>
                  </a:moveTo>
                  <a:cubicBezTo>
                    <a:pt x="132080" y="457200"/>
                    <a:pt x="38100" y="363220"/>
                    <a:pt x="38100" y="247650"/>
                  </a:cubicBezTo>
                  <a:cubicBezTo>
                    <a:pt x="38100" y="132080"/>
                    <a:pt x="132080" y="38100"/>
                    <a:pt x="247650" y="38100"/>
                  </a:cubicBezTo>
                  <a:cubicBezTo>
                    <a:pt x="363220" y="38100"/>
                    <a:pt x="457200" y="132080"/>
                    <a:pt x="457200" y="247650"/>
                  </a:cubicBezTo>
                  <a:cubicBezTo>
                    <a:pt x="457200" y="363220"/>
                    <a:pt x="363220" y="457200"/>
                    <a:pt x="247650" y="457200"/>
                  </a:cubicBezTo>
                  <a:close/>
                </a:path>
              </a:pathLst>
            </a:custGeom>
            <a:solidFill>
              <a:srgbClr val="FFFFFF"/>
            </a:solidFill>
          </p:spPr>
          <p:txBody>
            <a:bodyPr/>
            <a:lstStyle/>
            <a:p>
              <a:endParaRPr lang="en-GB"/>
            </a:p>
          </p:txBody>
        </p:sp>
        <p:sp>
          <p:nvSpPr>
            <p:cNvPr id="19" name="Freeform 8">
              <a:extLst>
                <a:ext uri="{FF2B5EF4-FFF2-40B4-BE49-F238E27FC236}">
                  <a16:creationId xmlns:a16="http://schemas.microsoft.com/office/drawing/2014/main" id="{5D513232-47E6-CBA7-063E-1175A30FB5D0}"/>
                </a:ext>
              </a:extLst>
            </p:cNvPr>
            <p:cNvSpPr/>
            <p:nvPr/>
          </p:nvSpPr>
          <p:spPr>
            <a:xfrm>
              <a:off x="38100" y="38100"/>
              <a:ext cx="419100" cy="419100"/>
            </a:xfrm>
            <a:custGeom>
              <a:avLst/>
              <a:gdLst/>
              <a:ahLst/>
              <a:cxnLst/>
              <a:rect l="l" t="t" r="r" b="b"/>
              <a:pathLst>
                <a:path w="419100" h="419100">
                  <a:moveTo>
                    <a:pt x="209550" y="0"/>
                  </a:moveTo>
                  <a:cubicBezTo>
                    <a:pt x="93980" y="0"/>
                    <a:pt x="0" y="93980"/>
                    <a:pt x="0" y="209550"/>
                  </a:cubicBezTo>
                  <a:cubicBezTo>
                    <a:pt x="0" y="325120"/>
                    <a:pt x="93980" y="419100"/>
                    <a:pt x="209550" y="419100"/>
                  </a:cubicBezTo>
                  <a:cubicBezTo>
                    <a:pt x="325120" y="419100"/>
                    <a:pt x="419100" y="325120"/>
                    <a:pt x="419100" y="209550"/>
                  </a:cubicBezTo>
                  <a:cubicBezTo>
                    <a:pt x="419100" y="93980"/>
                    <a:pt x="325120" y="0"/>
                    <a:pt x="209550" y="0"/>
                  </a:cubicBezTo>
                  <a:close/>
                </a:path>
              </a:pathLst>
            </a:custGeom>
            <a:solidFill>
              <a:srgbClr val="48B4BB"/>
            </a:solidFill>
          </p:spPr>
          <p:txBody>
            <a:bodyPr/>
            <a:lstStyle/>
            <a:p>
              <a:endParaRPr lang="en-GB"/>
            </a:p>
          </p:txBody>
        </p:sp>
      </p:grpSp>
      <p:sp>
        <p:nvSpPr>
          <p:cNvPr id="20" name="TextBox 9">
            <a:extLst>
              <a:ext uri="{FF2B5EF4-FFF2-40B4-BE49-F238E27FC236}">
                <a16:creationId xmlns:a16="http://schemas.microsoft.com/office/drawing/2014/main" id="{4092D5E5-8505-CF0D-3B7F-059A89965CB3}"/>
              </a:ext>
            </a:extLst>
          </p:cNvPr>
          <p:cNvSpPr txBox="1"/>
          <p:nvPr/>
        </p:nvSpPr>
        <p:spPr>
          <a:xfrm>
            <a:off x="13941261" y="1808350"/>
            <a:ext cx="2450154" cy="2509598"/>
          </a:xfrm>
          <a:prstGeom prst="rect">
            <a:avLst/>
          </a:prstGeom>
        </p:spPr>
        <p:txBody>
          <a:bodyPr wrap="square" lIns="0" tIns="0" rIns="0" bIns="0" rtlCol="0" anchor="t">
            <a:spAutoFit/>
          </a:bodyPr>
          <a:lstStyle/>
          <a:p>
            <a:pPr algn="ctr">
              <a:lnSpc>
                <a:spcPts val="5040"/>
              </a:lnSpc>
            </a:pPr>
            <a:r>
              <a:rPr lang="en-US" sz="3600" b="1" dirty="0">
                <a:solidFill>
                  <a:schemeClr val="bg1"/>
                </a:solidFill>
                <a:latin typeface="Arimo" panose="020B0604020202020204" charset="0"/>
                <a:ea typeface="Arimo" panose="020B0604020202020204" charset="0"/>
                <a:cs typeface="Arimo" panose="020B0604020202020204" charset="0"/>
              </a:rPr>
              <a:t>Young People’s Mental Health</a:t>
            </a:r>
          </a:p>
        </p:txBody>
      </p:sp>
    </p:spTree>
    <p:extLst>
      <p:ext uri="{BB962C8B-B14F-4D97-AF65-F5344CB8AC3E}">
        <p14:creationId xmlns:p14="http://schemas.microsoft.com/office/powerpoint/2010/main" val="325641347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extBox 11"/>
          <p:cNvSpPr txBox="1"/>
          <p:nvPr/>
        </p:nvSpPr>
        <p:spPr>
          <a:xfrm>
            <a:off x="1033640" y="1714500"/>
            <a:ext cx="12274368" cy="2942665"/>
          </a:xfrm>
          <a:prstGeom prst="rect">
            <a:avLst/>
          </a:prstGeom>
        </p:spPr>
        <p:txBody>
          <a:bodyPr wrap="square" lIns="0" tIns="0" rIns="0" bIns="0" rtlCol="0" anchor="t">
            <a:spAutoFit/>
          </a:bodyPr>
          <a:lstStyle/>
          <a:p>
            <a:pPr lvl="0">
              <a:lnSpc>
                <a:spcPct val="107000"/>
              </a:lnSpc>
              <a:spcAft>
                <a:spcPts val="800"/>
              </a:spcAft>
            </a:pPr>
            <a:r>
              <a:rPr lang="en-GB" sz="2400" i="0" dirty="0">
                <a:effectLst/>
                <a:latin typeface="Arimo" panose="020B0604020202020204" charset="0"/>
                <a:ea typeface="Arimo" panose="020B0604020202020204" charset="0"/>
                <a:cs typeface="Arimo" panose="020B0604020202020204" charset="0"/>
              </a:rPr>
              <a:t>Our team of dedicated adult social prescribers help with connecting adults with tailored non-medical interventions to address a range of health and well-being concerns. </a:t>
            </a:r>
          </a:p>
          <a:p>
            <a:pPr lvl="0">
              <a:lnSpc>
                <a:spcPct val="107000"/>
              </a:lnSpc>
              <a:spcAft>
                <a:spcPts val="800"/>
              </a:spcAft>
            </a:pPr>
            <a:r>
              <a:rPr lang="en-GB" sz="2400" i="0" dirty="0">
                <a:effectLst/>
                <a:latin typeface="Arimo" panose="020B0604020202020204" charset="0"/>
                <a:ea typeface="Arimo" panose="020B0604020202020204" charset="0"/>
                <a:cs typeface="Arimo" panose="020B0604020202020204" charset="0"/>
              </a:rPr>
              <a:t>They help patients with building networks and facilitating access to community resources, helping people to take control of their health and wellbeing.</a:t>
            </a:r>
          </a:p>
          <a:p>
            <a:pPr lvl="0">
              <a:lnSpc>
                <a:spcPct val="107000"/>
              </a:lnSpc>
              <a:spcAft>
                <a:spcPts val="800"/>
              </a:spcAft>
            </a:pPr>
            <a:r>
              <a:rPr lang="en-GB" sz="2400" i="0" dirty="0">
                <a:effectLst/>
                <a:latin typeface="Arimo" panose="020B0604020202020204" charset="0"/>
                <a:ea typeface="Arimo" panose="020B0604020202020204" charset="0"/>
                <a:cs typeface="Arimo" panose="020B0604020202020204" charset="0"/>
              </a:rPr>
              <a:t>Their keen understanding of diverse needs, allows for a personalised service for adults to help with things like social isolation and enhance mental health by guiding individuals toward meaningful resources. </a:t>
            </a:r>
          </a:p>
        </p:txBody>
      </p:sp>
      <p:grpSp>
        <p:nvGrpSpPr>
          <p:cNvPr id="15" name="Group 2">
            <a:extLst>
              <a:ext uri="{FF2B5EF4-FFF2-40B4-BE49-F238E27FC236}">
                <a16:creationId xmlns:a16="http://schemas.microsoft.com/office/drawing/2014/main" id="{8798F176-84C8-50F9-941D-1C3620112727}"/>
              </a:ext>
            </a:extLst>
          </p:cNvPr>
          <p:cNvGrpSpPr/>
          <p:nvPr/>
        </p:nvGrpSpPr>
        <p:grpSpPr>
          <a:xfrm>
            <a:off x="14935200" y="0"/>
            <a:ext cx="3352800" cy="10287000"/>
            <a:chOff x="0" y="0"/>
            <a:chExt cx="2380840" cy="4070845"/>
          </a:xfrm>
        </p:grpSpPr>
        <p:sp>
          <p:nvSpPr>
            <p:cNvPr id="16" name="Freeform 3">
              <a:extLst>
                <a:ext uri="{FF2B5EF4-FFF2-40B4-BE49-F238E27FC236}">
                  <a16:creationId xmlns:a16="http://schemas.microsoft.com/office/drawing/2014/main" id="{6ADF92A1-68F9-3A9A-D295-23EE299600B1}"/>
                </a:ext>
              </a:extLst>
            </p:cNvPr>
            <p:cNvSpPr/>
            <p:nvPr/>
          </p:nvSpPr>
          <p:spPr>
            <a:xfrm>
              <a:off x="0" y="0"/>
              <a:ext cx="2380840" cy="4070845"/>
            </a:xfrm>
            <a:custGeom>
              <a:avLst/>
              <a:gdLst/>
              <a:ahLst/>
              <a:cxnLst/>
              <a:rect l="l" t="t" r="r" b="b"/>
              <a:pathLst>
                <a:path w="2380840" h="4070845">
                  <a:moveTo>
                    <a:pt x="0" y="0"/>
                  </a:moveTo>
                  <a:lnTo>
                    <a:pt x="2380840" y="0"/>
                  </a:lnTo>
                  <a:lnTo>
                    <a:pt x="2380840" y="4070845"/>
                  </a:lnTo>
                  <a:lnTo>
                    <a:pt x="0" y="4070845"/>
                  </a:lnTo>
                  <a:close/>
                </a:path>
              </a:pathLst>
            </a:custGeom>
            <a:solidFill>
              <a:srgbClr val="48B4BB"/>
            </a:solidFill>
          </p:spPr>
          <p:txBody>
            <a:bodyPr/>
            <a:lstStyle/>
            <a:p>
              <a:endParaRPr lang="en-GB"/>
            </a:p>
          </p:txBody>
        </p:sp>
      </p:grpSp>
      <p:grpSp>
        <p:nvGrpSpPr>
          <p:cNvPr id="17" name="Group 6">
            <a:extLst>
              <a:ext uri="{FF2B5EF4-FFF2-40B4-BE49-F238E27FC236}">
                <a16:creationId xmlns:a16="http://schemas.microsoft.com/office/drawing/2014/main" id="{070A22D4-9795-44BA-996B-D9B6006AEF93}"/>
              </a:ext>
            </a:extLst>
          </p:cNvPr>
          <p:cNvGrpSpPr>
            <a:grpSpLocks noChangeAspect="1"/>
          </p:cNvGrpSpPr>
          <p:nvPr/>
        </p:nvGrpSpPr>
        <p:grpSpPr>
          <a:xfrm>
            <a:off x="13792200" y="442471"/>
            <a:ext cx="4099997" cy="4099997"/>
            <a:chOff x="0" y="0"/>
            <a:chExt cx="495300" cy="495300"/>
          </a:xfrm>
        </p:grpSpPr>
        <p:sp>
          <p:nvSpPr>
            <p:cNvPr id="18" name="Freeform 7">
              <a:extLst>
                <a:ext uri="{FF2B5EF4-FFF2-40B4-BE49-F238E27FC236}">
                  <a16:creationId xmlns:a16="http://schemas.microsoft.com/office/drawing/2014/main" id="{31BB667A-7F15-514E-1B1B-DB4439321E55}"/>
                </a:ext>
              </a:extLst>
            </p:cNvPr>
            <p:cNvSpPr/>
            <p:nvPr/>
          </p:nvSpPr>
          <p:spPr>
            <a:xfrm>
              <a:off x="0" y="0"/>
              <a:ext cx="495300" cy="495300"/>
            </a:xfrm>
            <a:custGeom>
              <a:avLst/>
              <a:gdLst/>
              <a:ahLst/>
              <a:cxnLst/>
              <a:rect l="l" t="t" r="r" b="b"/>
              <a:pathLst>
                <a:path w="495300" h="495300">
                  <a:moveTo>
                    <a:pt x="247650" y="0"/>
                  </a:moveTo>
                  <a:cubicBezTo>
                    <a:pt x="110490" y="0"/>
                    <a:pt x="0" y="110490"/>
                    <a:pt x="0" y="247650"/>
                  </a:cubicBezTo>
                  <a:cubicBezTo>
                    <a:pt x="0" y="384810"/>
                    <a:pt x="110490" y="495300"/>
                    <a:pt x="247650" y="495300"/>
                  </a:cubicBezTo>
                  <a:cubicBezTo>
                    <a:pt x="383540" y="495300"/>
                    <a:pt x="495300" y="384810"/>
                    <a:pt x="495300" y="247650"/>
                  </a:cubicBezTo>
                  <a:cubicBezTo>
                    <a:pt x="495300" y="110490"/>
                    <a:pt x="383540" y="0"/>
                    <a:pt x="247650" y="0"/>
                  </a:cubicBezTo>
                  <a:close/>
                  <a:moveTo>
                    <a:pt x="247650" y="457200"/>
                  </a:moveTo>
                  <a:cubicBezTo>
                    <a:pt x="132080" y="457200"/>
                    <a:pt x="38100" y="363220"/>
                    <a:pt x="38100" y="247650"/>
                  </a:cubicBezTo>
                  <a:cubicBezTo>
                    <a:pt x="38100" y="132080"/>
                    <a:pt x="132080" y="38100"/>
                    <a:pt x="247650" y="38100"/>
                  </a:cubicBezTo>
                  <a:cubicBezTo>
                    <a:pt x="363220" y="38100"/>
                    <a:pt x="457200" y="132080"/>
                    <a:pt x="457200" y="247650"/>
                  </a:cubicBezTo>
                  <a:cubicBezTo>
                    <a:pt x="457200" y="363220"/>
                    <a:pt x="363220" y="457200"/>
                    <a:pt x="247650" y="457200"/>
                  </a:cubicBezTo>
                  <a:close/>
                </a:path>
              </a:pathLst>
            </a:custGeom>
            <a:solidFill>
              <a:srgbClr val="FFFFFF"/>
            </a:solidFill>
          </p:spPr>
          <p:txBody>
            <a:bodyPr/>
            <a:lstStyle/>
            <a:p>
              <a:endParaRPr lang="en-GB"/>
            </a:p>
          </p:txBody>
        </p:sp>
        <p:sp>
          <p:nvSpPr>
            <p:cNvPr id="19" name="Freeform 8">
              <a:extLst>
                <a:ext uri="{FF2B5EF4-FFF2-40B4-BE49-F238E27FC236}">
                  <a16:creationId xmlns:a16="http://schemas.microsoft.com/office/drawing/2014/main" id="{5D513232-47E6-CBA7-063E-1175A30FB5D0}"/>
                </a:ext>
              </a:extLst>
            </p:cNvPr>
            <p:cNvSpPr/>
            <p:nvPr/>
          </p:nvSpPr>
          <p:spPr>
            <a:xfrm>
              <a:off x="38100" y="38100"/>
              <a:ext cx="419100" cy="419100"/>
            </a:xfrm>
            <a:custGeom>
              <a:avLst/>
              <a:gdLst/>
              <a:ahLst/>
              <a:cxnLst/>
              <a:rect l="l" t="t" r="r" b="b"/>
              <a:pathLst>
                <a:path w="419100" h="419100">
                  <a:moveTo>
                    <a:pt x="209550" y="0"/>
                  </a:moveTo>
                  <a:cubicBezTo>
                    <a:pt x="93980" y="0"/>
                    <a:pt x="0" y="93980"/>
                    <a:pt x="0" y="209550"/>
                  </a:cubicBezTo>
                  <a:cubicBezTo>
                    <a:pt x="0" y="325120"/>
                    <a:pt x="93980" y="419100"/>
                    <a:pt x="209550" y="419100"/>
                  </a:cubicBezTo>
                  <a:cubicBezTo>
                    <a:pt x="325120" y="419100"/>
                    <a:pt x="419100" y="325120"/>
                    <a:pt x="419100" y="209550"/>
                  </a:cubicBezTo>
                  <a:cubicBezTo>
                    <a:pt x="419100" y="93980"/>
                    <a:pt x="325120" y="0"/>
                    <a:pt x="209550" y="0"/>
                  </a:cubicBezTo>
                  <a:close/>
                </a:path>
              </a:pathLst>
            </a:custGeom>
            <a:solidFill>
              <a:srgbClr val="48B4BB"/>
            </a:solidFill>
          </p:spPr>
          <p:txBody>
            <a:bodyPr/>
            <a:lstStyle/>
            <a:p>
              <a:endParaRPr lang="en-GB"/>
            </a:p>
          </p:txBody>
        </p:sp>
      </p:grpSp>
      <p:sp>
        <p:nvSpPr>
          <p:cNvPr id="20" name="TextBox 9">
            <a:extLst>
              <a:ext uri="{FF2B5EF4-FFF2-40B4-BE49-F238E27FC236}">
                <a16:creationId xmlns:a16="http://schemas.microsoft.com/office/drawing/2014/main" id="{4092D5E5-8505-CF0D-3B7F-059A89965CB3}"/>
              </a:ext>
            </a:extLst>
          </p:cNvPr>
          <p:cNvSpPr txBox="1"/>
          <p:nvPr/>
        </p:nvSpPr>
        <p:spPr>
          <a:xfrm>
            <a:off x="14591776" y="1896408"/>
            <a:ext cx="2500844" cy="1227195"/>
          </a:xfrm>
          <a:prstGeom prst="rect">
            <a:avLst/>
          </a:prstGeom>
        </p:spPr>
        <p:txBody>
          <a:bodyPr wrap="square" lIns="0" tIns="0" rIns="0" bIns="0" rtlCol="0" anchor="t">
            <a:spAutoFit/>
          </a:bodyPr>
          <a:lstStyle/>
          <a:p>
            <a:pPr algn="ctr">
              <a:lnSpc>
                <a:spcPts val="5040"/>
              </a:lnSpc>
            </a:pPr>
            <a:r>
              <a:rPr lang="en-US" sz="3600" b="1" dirty="0">
                <a:solidFill>
                  <a:schemeClr val="bg1"/>
                </a:solidFill>
                <a:latin typeface="Arimo" panose="020B0604020202020204" charset="0"/>
                <a:ea typeface="Arimo" panose="020B0604020202020204" charset="0"/>
                <a:cs typeface="Arimo" panose="020B0604020202020204" charset="0"/>
              </a:rPr>
              <a:t>Practical Support</a:t>
            </a:r>
          </a:p>
        </p:txBody>
      </p:sp>
      <p:sp>
        <p:nvSpPr>
          <p:cNvPr id="10" name="TextBox 9">
            <a:extLst>
              <a:ext uri="{FF2B5EF4-FFF2-40B4-BE49-F238E27FC236}">
                <a16:creationId xmlns:a16="http://schemas.microsoft.com/office/drawing/2014/main" id="{56DFF719-E314-2434-F093-2EBBC7996070}"/>
              </a:ext>
            </a:extLst>
          </p:cNvPr>
          <p:cNvSpPr txBox="1"/>
          <p:nvPr/>
        </p:nvSpPr>
        <p:spPr>
          <a:xfrm>
            <a:off x="991946" y="5194159"/>
            <a:ext cx="12274368" cy="3785652"/>
          </a:xfrm>
          <a:prstGeom prst="rect">
            <a:avLst/>
          </a:prstGeom>
          <a:noFill/>
        </p:spPr>
        <p:txBody>
          <a:bodyPr wrap="square">
            <a:spAutoFit/>
          </a:bodyPr>
          <a:lstStyle/>
          <a:p>
            <a:pPr algn="l"/>
            <a:r>
              <a:rPr lang="en-GB" sz="2400" b="1" i="0" dirty="0">
                <a:effectLst/>
                <a:latin typeface="Arimo" panose="020B0604020202020204" charset="0"/>
                <a:ea typeface="Arimo" panose="020B0604020202020204" charset="0"/>
                <a:cs typeface="Arimo" panose="020B0604020202020204" charset="0"/>
              </a:rPr>
              <a:t>Practical and Emotional Support to help with things such as:</a:t>
            </a:r>
          </a:p>
          <a:p>
            <a:pPr algn="l"/>
            <a:endParaRPr lang="en-GB" sz="2400" b="0" i="0" dirty="0">
              <a:effectLst/>
              <a:latin typeface="Arimo" panose="020B0604020202020204" charset="0"/>
              <a:ea typeface="Arimo" panose="020B0604020202020204" charset="0"/>
              <a:cs typeface="Arimo" panose="020B0604020202020204" charset="0"/>
            </a:endParaRPr>
          </a:p>
          <a:p>
            <a:pPr marL="285750" indent="-285750" algn="l">
              <a:buFont typeface="Arial" panose="020B0604020202020204" pitchFamily="34" charset="0"/>
              <a:buChar char="•"/>
            </a:pPr>
            <a:r>
              <a:rPr lang="en-GB" sz="2400" b="0" i="0" dirty="0">
                <a:effectLst/>
                <a:latin typeface="Arimo" panose="020B0604020202020204" charset="0"/>
                <a:ea typeface="Arimo" panose="020B0604020202020204" charset="0"/>
                <a:cs typeface="Arimo" panose="020B0604020202020204" charset="0"/>
              </a:rPr>
              <a:t>Social Isolation/Loneliness</a:t>
            </a:r>
          </a:p>
          <a:p>
            <a:pPr marL="285750" indent="-285750" algn="l">
              <a:buFont typeface="Arial" panose="020B0604020202020204" pitchFamily="34" charset="0"/>
              <a:buChar char="•"/>
            </a:pPr>
            <a:r>
              <a:rPr lang="en-GB" sz="2400" b="0" i="0" dirty="0">
                <a:effectLst/>
                <a:latin typeface="Arimo" panose="020B0604020202020204" charset="0"/>
                <a:ea typeface="Arimo" panose="020B0604020202020204" charset="0"/>
                <a:cs typeface="Arimo" panose="020B0604020202020204" charset="0"/>
              </a:rPr>
              <a:t>Emotional wellbeing</a:t>
            </a:r>
          </a:p>
          <a:p>
            <a:pPr marL="285750" indent="-285750" algn="l">
              <a:buFont typeface="Arial" panose="020B0604020202020204" pitchFamily="34" charset="0"/>
              <a:buChar char="•"/>
            </a:pPr>
            <a:r>
              <a:rPr lang="en-GB" sz="2400" b="0" i="0" dirty="0">
                <a:effectLst/>
                <a:latin typeface="Arimo" panose="020B0604020202020204" charset="0"/>
                <a:ea typeface="Arimo" panose="020B0604020202020204" charset="0"/>
                <a:cs typeface="Arimo" panose="020B0604020202020204" charset="0"/>
              </a:rPr>
              <a:t>Healthy lifestyle choices including; stop smoking, physical activity/exercise, weight management, diabetes control, reducing alcohol</a:t>
            </a:r>
          </a:p>
          <a:p>
            <a:pPr marL="285750" indent="-285750" algn="l">
              <a:buFont typeface="Arial" panose="020B0604020202020204" pitchFamily="34" charset="0"/>
              <a:buChar char="•"/>
            </a:pPr>
            <a:r>
              <a:rPr lang="en-GB" sz="2400" b="0" i="0" dirty="0">
                <a:effectLst/>
                <a:latin typeface="Arimo" panose="020B0604020202020204" charset="0"/>
                <a:ea typeface="Arimo" panose="020B0604020202020204" charset="0"/>
                <a:cs typeface="Arimo" panose="020B0604020202020204" charset="0"/>
              </a:rPr>
              <a:t>Long term health conditions</a:t>
            </a:r>
          </a:p>
          <a:p>
            <a:pPr marL="285750" indent="-285750" algn="l">
              <a:buFont typeface="Arial" panose="020B0604020202020204" pitchFamily="34" charset="0"/>
              <a:buChar char="•"/>
            </a:pPr>
            <a:r>
              <a:rPr lang="en-GB" sz="2400" b="0" i="0" dirty="0">
                <a:effectLst/>
                <a:latin typeface="Arimo" panose="020B0604020202020204" charset="0"/>
                <a:ea typeface="Arimo" panose="020B0604020202020204" charset="0"/>
                <a:cs typeface="Arimo" panose="020B0604020202020204" charset="0"/>
              </a:rPr>
              <a:t>Loss of confidence/purpose</a:t>
            </a:r>
          </a:p>
          <a:p>
            <a:pPr marL="285750" indent="-285750" algn="l">
              <a:buFont typeface="Arial" panose="020B0604020202020204" pitchFamily="34" charset="0"/>
              <a:buChar char="•"/>
            </a:pPr>
            <a:r>
              <a:rPr lang="en-GB" sz="2400" b="0" i="0" dirty="0">
                <a:effectLst/>
                <a:latin typeface="Arimo" panose="020B0604020202020204" charset="0"/>
                <a:ea typeface="Arimo" panose="020B0604020202020204" charset="0"/>
                <a:cs typeface="Arimo" panose="020B0604020202020204" charset="0"/>
              </a:rPr>
              <a:t>Poor health linked to housing or housing conditions</a:t>
            </a:r>
          </a:p>
          <a:p>
            <a:pPr marL="285750" indent="-285750" algn="l">
              <a:buFont typeface="Arial" panose="020B0604020202020204" pitchFamily="34" charset="0"/>
              <a:buChar char="•"/>
            </a:pPr>
            <a:r>
              <a:rPr lang="en-GB" sz="2400" b="0" i="0" dirty="0">
                <a:effectLst/>
                <a:latin typeface="Arimo" panose="020B0604020202020204" charset="0"/>
                <a:ea typeface="Arimo" panose="020B0604020202020204" charset="0"/>
                <a:cs typeface="Arimo" panose="020B0604020202020204" charset="0"/>
              </a:rPr>
              <a:t>Accessing work, training and volunteering</a:t>
            </a:r>
          </a:p>
        </p:txBody>
      </p:sp>
    </p:spTree>
    <p:extLst>
      <p:ext uri="{BB962C8B-B14F-4D97-AF65-F5344CB8AC3E}">
        <p14:creationId xmlns:p14="http://schemas.microsoft.com/office/powerpoint/2010/main" val="176214736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5" name="Group 2">
            <a:extLst>
              <a:ext uri="{FF2B5EF4-FFF2-40B4-BE49-F238E27FC236}">
                <a16:creationId xmlns:a16="http://schemas.microsoft.com/office/drawing/2014/main" id="{8798F176-84C8-50F9-941D-1C3620112727}"/>
              </a:ext>
            </a:extLst>
          </p:cNvPr>
          <p:cNvGrpSpPr/>
          <p:nvPr/>
        </p:nvGrpSpPr>
        <p:grpSpPr>
          <a:xfrm>
            <a:off x="15316200" y="0"/>
            <a:ext cx="2971800" cy="10287000"/>
            <a:chOff x="0" y="0"/>
            <a:chExt cx="2380840" cy="4070845"/>
          </a:xfrm>
        </p:grpSpPr>
        <p:sp>
          <p:nvSpPr>
            <p:cNvPr id="16" name="Freeform 3">
              <a:extLst>
                <a:ext uri="{FF2B5EF4-FFF2-40B4-BE49-F238E27FC236}">
                  <a16:creationId xmlns:a16="http://schemas.microsoft.com/office/drawing/2014/main" id="{6ADF92A1-68F9-3A9A-D295-23EE299600B1}"/>
                </a:ext>
              </a:extLst>
            </p:cNvPr>
            <p:cNvSpPr/>
            <p:nvPr/>
          </p:nvSpPr>
          <p:spPr>
            <a:xfrm>
              <a:off x="0" y="0"/>
              <a:ext cx="2380840" cy="4070845"/>
            </a:xfrm>
            <a:custGeom>
              <a:avLst/>
              <a:gdLst/>
              <a:ahLst/>
              <a:cxnLst/>
              <a:rect l="l" t="t" r="r" b="b"/>
              <a:pathLst>
                <a:path w="2380840" h="4070845">
                  <a:moveTo>
                    <a:pt x="0" y="0"/>
                  </a:moveTo>
                  <a:lnTo>
                    <a:pt x="2380840" y="0"/>
                  </a:lnTo>
                  <a:lnTo>
                    <a:pt x="2380840" y="4070845"/>
                  </a:lnTo>
                  <a:lnTo>
                    <a:pt x="0" y="4070845"/>
                  </a:lnTo>
                  <a:close/>
                </a:path>
              </a:pathLst>
            </a:custGeom>
            <a:solidFill>
              <a:srgbClr val="48B4BB"/>
            </a:solidFill>
          </p:spPr>
          <p:txBody>
            <a:bodyPr/>
            <a:lstStyle/>
            <a:p>
              <a:endParaRPr lang="en-GB"/>
            </a:p>
          </p:txBody>
        </p:sp>
      </p:grpSp>
      <p:grpSp>
        <p:nvGrpSpPr>
          <p:cNvPr id="17" name="Group 6">
            <a:extLst>
              <a:ext uri="{FF2B5EF4-FFF2-40B4-BE49-F238E27FC236}">
                <a16:creationId xmlns:a16="http://schemas.microsoft.com/office/drawing/2014/main" id="{070A22D4-9795-44BA-996B-D9B6006AEF93}"/>
              </a:ext>
            </a:extLst>
          </p:cNvPr>
          <p:cNvGrpSpPr>
            <a:grpSpLocks noChangeAspect="1"/>
          </p:cNvGrpSpPr>
          <p:nvPr/>
        </p:nvGrpSpPr>
        <p:grpSpPr>
          <a:xfrm>
            <a:off x="14020800" y="266700"/>
            <a:ext cx="4099997" cy="4099997"/>
            <a:chOff x="0" y="0"/>
            <a:chExt cx="495300" cy="495300"/>
          </a:xfrm>
        </p:grpSpPr>
        <p:sp>
          <p:nvSpPr>
            <p:cNvPr id="18" name="Freeform 7">
              <a:extLst>
                <a:ext uri="{FF2B5EF4-FFF2-40B4-BE49-F238E27FC236}">
                  <a16:creationId xmlns:a16="http://schemas.microsoft.com/office/drawing/2014/main" id="{31BB667A-7F15-514E-1B1B-DB4439321E55}"/>
                </a:ext>
              </a:extLst>
            </p:cNvPr>
            <p:cNvSpPr/>
            <p:nvPr/>
          </p:nvSpPr>
          <p:spPr>
            <a:xfrm>
              <a:off x="0" y="0"/>
              <a:ext cx="495300" cy="495300"/>
            </a:xfrm>
            <a:custGeom>
              <a:avLst/>
              <a:gdLst/>
              <a:ahLst/>
              <a:cxnLst/>
              <a:rect l="l" t="t" r="r" b="b"/>
              <a:pathLst>
                <a:path w="495300" h="495300">
                  <a:moveTo>
                    <a:pt x="247650" y="0"/>
                  </a:moveTo>
                  <a:cubicBezTo>
                    <a:pt x="110490" y="0"/>
                    <a:pt x="0" y="110490"/>
                    <a:pt x="0" y="247650"/>
                  </a:cubicBezTo>
                  <a:cubicBezTo>
                    <a:pt x="0" y="384810"/>
                    <a:pt x="110490" y="495300"/>
                    <a:pt x="247650" y="495300"/>
                  </a:cubicBezTo>
                  <a:cubicBezTo>
                    <a:pt x="383540" y="495300"/>
                    <a:pt x="495300" y="384810"/>
                    <a:pt x="495300" y="247650"/>
                  </a:cubicBezTo>
                  <a:cubicBezTo>
                    <a:pt x="495300" y="110490"/>
                    <a:pt x="383540" y="0"/>
                    <a:pt x="247650" y="0"/>
                  </a:cubicBezTo>
                  <a:close/>
                  <a:moveTo>
                    <a:pt x="247650" y="457200"/>
                  </a:moveTo>
                  <a:cubicBezTo>
                    <a:pt x="132080" y="457200"/>
                    <a:pt x="38100" y="363220"/>
                    <a:pt x="38100" y="247650"/>
                  </a:cubicBezTo>
                  <a:cubicBezTo>
                    <a:pt x="38100" y="132080"/>
                    <a:pt x="132080" y="38100"/>
                    <a:pt x="247650" y="38100"/>
                  </a:cubicBezTo>
                  <a:cubicBezTo>
                    <a:pt x="363220" y="38100"/>
                    <a:pt x="457200" y="132080"/>
                    <a:pt x="457200" y="247650"/>
                  </a:cubicBezTo>
                  <a:cubicBezTo>
                    <a:pt x="457200" y="363220"/>
                    <a:pt x="363220" y="457200"/>
                    <a:pt x="247650" y="457200"/>
                  </a:cubicBezTo>
                  <a:close/>
                </a:path>
              </a:pathLst>
            </a:custGeom>
            <a:solidFill>
              <a:srgbClr val="FFFFFF"/>
            </a:solidFill>
          </p:spPr>
          <p:txBody>
            <a:bodyPr/>
            <a:lstStyle/>
            <a:p>
              <a:endParaRPr lang="en-GB"/>
            </a:p>
          </p:txBody>
        </p:sp>
        <p:sp>
          <p:nvSpPr>
            <p:cNvPr id="19" name="Freeform 8">
              <a:extLst>
                <a:ext uri="{FF2B5EF4-FFF2-40B4-BE49-F238E27FC236}">
                  <a16:creationId xmlns:a16="http://schemas.microsoft.com/office/drawing/2014/main" id="{5D513232-47E6-CBA7-063E-1175A30FB5D0}"/>
                </a:ext>
              </a:extLst>
            </p:cNvPr>
            <p:cNvSpPr/>
            <p:nvPr/>
          </p:nvSpPr>
          <p:spPr>
            <a:xfrm>
              <a:off x="38100" y="38100"/>
              <a:ext cx="419100" cy="419100"/>
            </a:xfrm>
            <a:custGeom>
              <a:avLst/>
              <a:gdLst/>
              <a:ahLst/>
              <a:cxnLst/>
              <a:rect l="l" t="t" r="r" b="b"/>
              <a:pathLst>
                <a:path w="419100" h="419100">
                  <a:moveTo>
                    <a:pt x="209550" y="0"/>
                  </a:moveTo>
                  <a:cubicBezTo>
                    <a:pt x="93980" y="0"/>
                    <a:pt x="0" y="93980"/>
                    <a:pt x="0" y="209550"/>
                  </a:cubicBezTo>
                  <a:cubicBezTo>
                    <a:pt x="0" y="325120"/>
                    <a:pt x="93980" y="419100"/>
                    <a:pt x="209550" y="419100"/>
                  </a:cubicBezTo>
                  <a:cubicBezTo>
                    <a:pt x="325120" y="419100"/>
                    <a:pt x="419100" y="325120"/>
                    <a:pt x="419100" y="209550"/>
                  </a:cubicBezTo>
                  <a:cubicBezTo>
                    <a:pt x="419100" y="93980"/>
                    <a:pt x="325120" y="0"/>
                    <a:pt x="209550" y="0"/>
                  </a:cubicBezTo>
                  <a:close/>
                </a:path>
              </a:pathLst>
            </a:custGeom>
            <a:solidFill>
              <a:srgbClr val="48B4BB"/>
            </a:solidFill>
          </p:spPr>
          <p:txBody>
            <a:bodyPr/>
            <a:lstStyle/>
            <a:p>
              <a:endParaRPr lang="en-GB"/>
            </a:p>
          </p:txBody>
        </p:sp>
      </p:grpSp>
      <p:sp>
        <p:nvSpPr>
          <p:cNvPr id="20" name="TextBox 9">
            <a:extLst>
              <a:ext uri="{FF2B5EF4-FFF2-40B4-BE49-F238E27FC236}">
                <a16:creationId xmlns:a16="http://schemas.microsoft.com/office/drawing/2014/main" id="{4092D5E5-8505-CF0D-3B7F-059A89965CB3}"/>
              </a:ext>
            </a:extLst>
          </p:cNvPr>
          <p:cNvSpPr txBox="1"/>
          <p:nvPr/>
        </p:nvSpPr>
        <p:spPr>
          <a:xfrm>
            <a:off x="14820376" y="1018490"/>
            <a:ext cx="2500844" cy="2596416"/>
          </a:xfrm>
          <a:prstGeom prst="rect">
            <a:avLst/>
          </a:prstGeom>
        </p:spPr>
        <p:txBody>
          <a:bodyPr wrap="square" lIns="0" tIns="0" rIns="0" bIns="0" rtlCol="0" anchor="t">
            <a:spAutoFit/>
          </a:bodyPr>
          <a:lstStyle/>
          <a:p>
            <a:pPr lvl="0" algn="ctr">
              <a:lnSpc>
                <a:spcPct val="107000"/>
              </a:lnSpc>
              <a:spcAft>
                <a:spcPts val="800"/>
              </a:spcAft>
            </a:pPr>
            <a:r>
              <a:rPr lang="en-GB" sz="3200" b="1" i="0" dirty="0">
                <a:solidFill>
                  <a:schemeClr val="bg1"/>
                </a:solidFill>
                <a:effectLst/>
                <a:latin typeface="Arimo" panose="020B0604020202020204" charset="0"/>
                <a:ea typeface="Arimo" panose="020B0604020202020204" charset="0"/>
                <a:cs typeface="Arimo" panose="020B0604020202020204" charset="0"/>
              </a:rPr>
              <a:t>Practical Support for Children and Young People</a:t>
            </a:r>
            <a:endParaRPr lang="en-GB" sz="3200" dirty="0">
              <a:solidFill>
                <a:schemeClr val="bg1"/>
              </a:solidFill>
              <a:latin typeface="Arimo" panose="020B0604020202020204" charset="0"/>
              <a:ea typeface="Arimo" panose="020B0604020202020204" charset="0"/>
              <a:cs typeface="Arimo" panose="020B0604020202020204" charset="0"/>
            </a:endParaRPr>
          </a:p>
        </p:txBody>
      </p:sp>
      <p:sp>
        <p:nvSpPr>
          <p:cNvPr id="5" name="TextBox 4">
            <a:extLst>
              <a:ext uri="{FF2B5EF4-FFF2-40B4-BE49-F238E27FC236}">
                <a16:creationId xmlns:a16="http://schemas.microsoft.com/office/drawing/2014/main" id="{01B9A2CA-D48A-860E-19D2-50CAB51B5970}"/>
              </a:ext>
            </a:extLst>
          </p:cNvPr>
          <p:cNvSpPr txBox="1"/>
          <p:nvPr/>
        </p:nvSpPr>
        <p:spPr>
          <a:xfrm>
            <a:off x="1143000" y="2171700"/>
            <a:ext cx="12008407" cy="5632311"/>
          </a:xfrm>
          <a:prstGeom prst="rect">
            <a:avLst/>
          </a:prstGeom>
          <a:noFill/>
        </p:spPr>
        <p:txBody>
          <a:bodyPr wrap="square">
            <a:spAutoFit/>
          </a:bodyPr>
          <a:lstStyle/>
          <a:p>
            <a:pPr algn="l"/>
            <a:r>
              <a:rPr lang="en-GB" sz="2400" i="0" dirty="0">
                <a:effectLst/>
                <a:latin typeface="Arimo" panose="020B0604020202020204" charset="0"/>
                <a:ea typeface="Arimo" panose="020B0604020202020204" charset="0"/>
                <a:cs typeface="Arimo" panose="020B0604020202020204" charset="0"/>
              </a:rPr>
              <a:t>Our Social Prescriber for children and young people can provide support and/or discuss other options available for: </a:t>
            </a:r>
          </a:p>
          <a:p>
            <a:pPr algn="l"/>
            <a:endParaRPr lang="en-GB" sz="2400" b="0" i="0" dirty="0">
              <a:effectLst/>
              <a:latin typeface="Arimo" panose="020B0604020202020204" charset="0"/>
              <a:ea typeface="Arimo" panose="020B0604020202020204" charset="0"/>
              <a:cs typeface="Arimo" panose="020B0604020202020204" charset="0"/>
            </a:endParaRPr>
          </a:p>
          <a:p>
            <a:pPr marL="285750" indent="-285750" algn="l">
              <a:buFont typeface="Arial" panose="020B0604020202020204" pitchFamily="34" charset="0"/>
              <a:buChar char="•"/>
            </a:pPr>
            <a:r>
              <a:rPr lang="en-GB" sz="2400" b="0" i="0" dirty="0">
                <a:effectLst/>
                <a:latin typeface="Arimo" panose="020B0604020202020204" charset="0"/>
                <a:ea typeface="Arimo" panose="020B0604020202020204" charset="0"/>
                <a:cs typeface="Arimo" panose="020B0604020202020204" charset="0"/>
              </a:rPr>
              <a:t>Understanding puberty and emotions</a:t>
            </a:r>
          </a:p>
          <a:p>
            <a:pPr marL="285750" indent="-285750" algn="l">
              <a:buFont typeface="Arial" panose="020B0604020202020204" pitchFamily="34" charset="0"/>
              <a:buChar char="•"/>
            </a:pPr>
            <a:r>
              <a:rPr lang="en-GB" sz="2400" b="0" i="0" dirty="0">
                <a:effectLst/>
                <a:latin typeface="Arimo" panose="020B0604020202020204" charset="0"/>
                <a:ea typeface="Arimo" panose="020B0604020202020204" charset="0"/>
                <a:cs typeface="Arimo" panose="020B0604020202020204" charset="0"/>
              </a:rPr>
              <a:t>Support with additional health needs</a:t>
            </a:r>
          </a:p>
          <a:p>
            <a:pPr marL="285750" indent="-285750" algn="l">
              <a:buFont typeface="Arial" panose="020B0604020202020204" pitchFamily="34" charset="0"/>
              <a:buChar char="•"/>
            </a:pPr>
            <a:r>
              <a:rPr lang="en-GB" sz="2400" b="0" i="0" dirty="0">
                <a:effectLst/>
                <a:latin typeface="Arimo" panose="020B0604020202020204" charset="0"/>
                <a:ea typeface="Arimo" panose="020B0604020202020204" charset="0"/>
                <a:cs typeface="Arimo" panose="020B0604020202020204" charset="0"/>
              </a:rPr>
              <a:t>Mental health support</a:t>
            </a:r>
          </a:p>
          <a:p>
            <a:pPr marL="285750" indent="-285750" algn="l">
              <a:buFont typeface="Arial" panose="020B0604020202020204" pitchFamily="34" charset="0"/>
              <a:buChar char="•"/>
            </a:pPr>
            <a:r>
              <a:rPr lang="en-GB" sz="2400" b="0" i="0" dirty="0">
                <a:effectLst/>
                <a:latin typeface="Arimo" panose="020B0604020202020204" charset="0"/>
                <a:ea typeface="Arimo" panose="020B0604020202020204" charset="0"/>
                <a:cs typeface="Arimo" panose="020B0604020202020204" charset="0"/>
              </a:rPr>
              <a:t>Moving from primary to secondary school</a:t>
            </a:r>
          </a:p>
          <a:p>
            <a:pPr marL="285750" indent="-285750" algn="l">
              <a:buFont typeface="Arial" panose="020B0604020202020204" pitchFamily="34" charset="0"/>
              <a:buChar char="•"/>
            </a:pPr>
            <a:r>
              <a:rPr lang="en-GB" sz="2400" b="0" i="0" dirty="0">
                <a:effectLst/>
                <a:latin typeface="Arimo" panose="020B0604020202020204" charset="0"/>
                <a:ea typeface="Arimo" panose="020B0604020202020204" charset="0"/>
                <a:cs typeface="Arimo" panose="020B0604020202020204" charset="0"/>
              </a:rPr>
              <a:t>Social Isolation/Loneliness</a:t>
            </a:r>
          </a:p>
          <a:p>
            <a:pPr marL="285750" indent="-285750" algn="l">
              <a:buFont typeface="Arial" panose="020B0604020202020204" pitchFamily="34" charset="0"/>
              <a:buChar char="•"/>
            </a:pPr>
            <a:r>
              <a:rPr lang="en-GB" sz="2400" b="0" i="0" dirty="0">
                <a:effectLst/>
                <a:latin typeface="Arimo" panose="020B0604020202020204" charset="0"/>
                <a:ea typeface="Arimo" panose="020B0604020202020204" charset="0"/>
                <a:cs typeface="Arimo" panose="020B0604020202020204" charset="0"/>
              </a:rPr>
              <a:t>Bereavement Support</a:t>
            </a:r>
          </a:p>
          <a:p>
            <a:pPr marL="285750" indent="-285750" algn="l">
              <a:buFont typeface="Arial" panose="020B0604020202020204" pitchFamily="34" charset="0"/>
              <a:buChar char="•"/>
            </a:pPr>
            <a:r>
              <a:rPr lang="en-GB" sz="2400" b="0" i="0" dirty="0">
                <a:effectLst/>
                <a:latin typeface="Arimo" panose="020B0604020202020204" charset="0"/>
                <a:ea typeface="Arimo" panose="020B0604020202020204" charset="0"/>
                <a:cs typeface="Arimo" panose="020B0604020202020204" charset="0"/>
              </a:rPr>
              <a:t>Emotional wellbeing</a:t>
            </a:r>
          </a:p>
          <a:p>
            <a:pPr marL="285750" indent="-285750" algn="l">
              <a:buFont typeface="Arial" panose="020B0604020202020204" pitchFamily="34" charset="0"/>
              <a:buChar char="•"/>
            </a:pPr>
            <a:r>
              <a:rPr lang="en-GB" sz="2400" b="0" i="0" dirty="0">
                <a:effectLst/>
                <a:latin typeface="Arimo" panose="020B0604020202020204" charset="0"/>
                <a:ea typeface="Arimo" panose="020B0604020202020204" charset="0"/>
                <a:cs typeface="Arimo" panose="020B0604020202020204" charset="0"/>
              </a:rPr>
              <a:t>Healthy lifestyle choices including; stop smoking, physical activity/exercise, weight management</a:t>
            </a:r>
          </a:p>
          <a:p>
            <a:pPr marL="285750" indent="-285750" algn="l">
              <a:buFont typeface="Arial" panose="020B0604020202020204" pitchFamily="34" charset="0"/>
              <a:buChar char="•"/>
            </a:pPr>
            <a:r>
              <a:rPr lang="en-GB" sz="2400" b="0" i="0" dirty="0">
                <a:effectLst/>
                <a:latin typeface="Arimo" panose="020B0604020202020204" charset="0"/>
                <a:ea typeface="Arimo" panose="020B0604020202020204" charset="0"/>
                <a:cs typeface="Arimo" panose="020B0604020202020204" charset="0"/>
              </a:rPr>
              <a:t>Loss of confidence/purpose</a:t>
            </a:r>
          </a:p>
          <a:p>
            <a:pPr marL="285750" indent="-285750" algn="l">
              <a:buFont typeface="Arial" panose="020B0604020202020204" pitchFamily="34" charset="0"/>
              <a:buChar char="•"/>
            </a:pPr>
            <a:r>
              <a:rPr lang="en-GB" sz="2400" b="0" i="0" dirty="0">
                <a:effectLst/>
                <a:latin typeface="Arimo" panose="020B0604020202020204" charset="0"/>
                <a:ea typeface="Arimo" panose="020B0604020202020204" charset="0"/>
                <a:cs typeface="Arimo" panose="020B0604020202020204" charset="0"/>
              </a:rPr>
              <a:t>Poor health linked to housing or housing conditions</a:t>
            </a:r>
          </a:p>
          <a:p>
            <a:pPr marL="285750" indent="-285750" algn="l">
              <a:buFont typeface="Arial" panose="020B0604020202020204" pitchFamily="34" charset="0"/>
              <a:buChar char="•"/>
            </a:pPr>
            <a:r>
              <a:rPr lang="en-GB" sz="2400" b="0" i="0" dirty="0">
                <a:effectLst/>
                <a:latin typeface="Arimo" panose="020B0604020202020204" charset="0"/>
                <a:ea typeface="Arimo" panose="020B0604020202020204" charset="0"/>
                <a:cs typeface="Arimo" panose="020B0604020202020204" charset="0"/>
              </a:rPr>
              <a:t>Accessing work, training and volunteering</a:t>
            </a:r>
          </a:p>
        </p:txBody>
      </p:sp>
    </p:spTree>
    <p:extLst>
      <p:ext uri="{BB962C8B-B14F-4D97-AF65-F5344CB8AC3E}">
        <p14:creationId xmlns:p14="http://schemas.microsoft.com/office/powerpoint/2010/main" val="377423436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5" name="Group 2">
            <a:extLst>
              <a:ext uri="{FF2B5EF4-FFF2-40B4-BE49-F238E27FC236}">
                <a16:creationId xmlns:a16="http://schemas.microsoft.com/office/drawing/2014/main" id="{8798F176-84C8-50F9-941D-1C3620112727}"/>
              </a:ext>
            </a:extLst>
          </p:cNvPr>
          <p:cNvGrpSpPr/>
          <p:nvPr/>
        </p:nvGrpSpPr>
        <p:grpSpPr>
          <a:xfrm>
            <a:off x="14325600" y="0"/>
            <a:ext cx="3962400" cy="10287000"/>
            <a:chOff x="0" y="0"/>
            <a:chExt cx="2380840" cy="4070845"/>
          </a:xfrm>
        </p:grpSpPr>
        <p:sp>
          <p:nvSpPr>
            <p:cNvPr id="16" name="Freeform 3">
              <a:extLst>
                <a:ext uri="{FF2B5EF4-FFF2-40B4-BE49-F238E27FC236}">
                  <a16:creationId xmlns:a16="http://schemas.microsoft.com/office/drawing/2014/main" id="{6ADF92A1-68F9-3A9A-D295-23EE299600B1}"/>
                </a:ext>
              </a:extLst>
            </p:cNvPr>
            <p:cNvSpPr/>
            <p:nvPr/>
          </p:nvSpPr>
          <p:spPr>
            <a:xfrm>
              <a:off x="0" y="0"/>
              <a:ext cx="2380840" cy="4070845"/>
            </a:xfrm>
            <a:custGeom>
              <a:avLst/>
              <a:gdLst/>
              <a:ahLst/>
              <a:cxnLst/>
              <a:rect l="l" t="t" r="r" b="b"/>
              <a:pathLst>
                <a:path w="2380840" h="4070845">
                  <a:moveTo>
                    <a:pt x="0" y="0"/>
                  </a:moveTo>
                  <a:lnTo>
                    <a:pt x="2380840" y="0"/>
                  </a:lnTo>
                  <a:lnTo>
                    <a:pt x="2380840" y="4070845"/>
                  </a:lnTo>
                  <a:lnTo>
                    <a:pt x="0" y="4070845"/>
                  </a:lnTo>
                  <a:close/>
                </a:path>
              </a:pathLst>
            </a:custGeom>
            <a:solidFill>
              <a:srgbClr val="48B4BB"/>
            </a:solidFill>
          </p:spPr>
          <p:txBody>
            <a:bodyPr/>
            <a:lstStyle/>
            <a:p>
              <a:endParaRPr lang="en-GB"/>
            </a:p>
          </p:txBody>
        </p:sp>
      </p:grpSp>
      <p:grpSp>
        <p:nvGrpSpPr>
          <p:cNvPr id="17" name="Group 6">
            <a:extLst>
              <a:ext uri="{FF2B5EF4-FFF2-40B4-BE49-F238E27FC236}">
                <a16:creationId xmlns:a16="http://schemas.microsoft.com/office/drawing/2014/main" id="{070A22D4-9795-44BA-996B-D9B6006AEF93}"/>
              </a:ext>
            </a:extLst>
          </p:cNvPr>
          <p:cNvGrpSpPr>
            <a:grpSpLocks noChangeAspect="1"/>
          </p:cNvGrpSpPr>
          <p:nvPr/>
        </p:nvGrpSpPr>
        <p:grpSpPr>
          <a:xfrm>
            <a:off x="12275601" y="495300"/>
            <a:ext cx="4099997" cy="4099997"/>
            <a:chOff x="0" y="0"/>
            <a:chExt cx="495300" cy="495300"/>
          </a:xfrm>
        </p:grpSpPr>
        <p:sp>
          <p:nvSpPr>
            <p:cNvPr id="18" name="Freeform 7">
              <a:extLst>
                <a:ext uri="{FF2B5EF4-FFF2-40B4-BE49-F238E27FC236}">
                  <a16:creationId xmlns:a16="http://schemas.microsoft.com/office/drawing/2014/main" id="{31BB667A-7F15-514E-1B1B-DB4439321E55}"/>
                </a:ext>
              </a:extLst>
            </p:cNvPr>
            <p:cNvSpPr/>
            <p:nvPr/>
          </p:nvSpPr>
          <p:spPr>
            <a:xfrm>
              <a:off x="0" y="0"/>
              <a:ext cx="495300" cy="495300"/>
            </a:xfrm>
            <a:custGeom>
              <a:avLst/>
              <a:gdLst/>
              <a:ahLst/>
              <a:cxnLst/>
              <a:rect l="l" t="t" r="r" b="b"/>
              <a:pathLst>
                <a:path w="495300" h="495300">
                  <a:moveTo>
                    <a:pt x="247650" y="0"/>
                  </a:moveTo>
                  <a:cubicBezTo>
                    <a:pt x="110490" y="0"/>
                    <a:pt x="0" y="110490"/>
                    <a:pt x="0" y="247650"/>
                  </a:cubicBezTo>
                  <a:cubicBezTo>
                    <a:pt x="0" y="384810"/>
                    <a:pt x="110490" y="495300"/>
                    <a:pt x="247650" y="495300"/>
                  </a:cubicBezTo>
                  <a:cubicBezTo>
                    <a:pt x="383540" y="495300"/>
                    <a:pt x="495300" y="384810"/>
                    <a:pt x="495300" y="247650"/>
                  </a:cubicBezTo>
                  <a:cubicBezTo>
                    <a:pt x="495300" y="110490"/>
                    <a:pt x="383540" y="0"/>
                    <a:pt x="247650" y="0"/>
                  </a:cubicBezTo>
                  <a:close/>
                  <a:moveTo>
                    <a:pt x="247650" y="457200"/>
                  </a:moveTo>
                  <a:cubicBezTo>
                    <a:pt x="132080" y="457200"/>
                    <a:pt x="38100" y="363220"/>
                    <a:pt x="38100" y="247650"/>
                  </a:cubicBezTo>
                  <a:cubicBezTo>
                    <a:pt x="38100" y="132080"/>
                    <a:pt x="132080" y="38100"/>
                    <a:pt x="247650" y="38100"/>
                  </a:cubicBezTo>
                  <a:cubicBezTo>
                    <a:pt x="363220" y="38100"/>
                    <a:pt x="457200" y="132080"/>
                    <a:pt x="457200" y="247650"/>
                  </a:cubicBezTo>
                  <a:cubicBezTo>
                    <a:pt x="457200" y="363220"/>
                    <a:pt x="363220" y="457200"/>
                    <a:pt x="247650" y="457200"/>
                  </a:cubicBezTo>
                  <a:close/>
                </a:path>
              </a:pathLst>
            </a:custGeom>
            <a:solidFill>
              <a:srgbClr val="FFFFFF"/>
            </a:solidFill>
          </p:spPr>
          <p:txBody>
            <a:bodyPr/>
            <a:lstStyle/>
            <a:p>
              <a:endParaRPr lang="en-GB"/>
            </a:p>
          </p:txBody>
        </p:sp>
        <p:sp>
          <p:nvSpPr>
            <p:cNvPr id="19" name="Freeform 8">
              <a:extLst>
                <a:ext uri="{FF2B5EF4-FFF2-40B4-BE49-F238E27FC236}">
                  <a16:creationId xmlns:a16="http://schemas.microsoft.com/office/drawing/2014/main" id="{5D513232-47E6-CBA7-063E-1175A30FB5D0}"/>
                </a:ext>
              </a:extLst>
            </p:cNvPr>
            <p:cNvSpPr/>
            <p:nvPr/>
          </p:nvSpPr>
          <p:spPr>
            <a:xfrm>
              <a:off x="38100" y="38100"/>
              <a:ext cx="419100" cy="419100"/>
            </a:xfrm>
            <a:custGeom>
              <a:avLst/>
              <a:gdLst/>
              <a:ahLst/>
              <a:cxnLst/>
              <a:rect l="l" t="t" r="r" b="b"/>
              <a:pathLst>
                <a:path w="419100" h="419100">
                  <a:moveTo>
                    <a:pt x="209550" y="0"/>
                  </a:moveTo>
                  <a:cubicBezTo>
                    <a:pt x="93980" y="0"/>
                    <a:pt x="0" y="93980"/>
                    <a:pt x="0" y="209550"/>
                  </a:cubicBezTo>
                  <a:cubicBezTo>
                    <a:pt x="0" y="325120"/>
                    <a:pt x="93980" y="419100"/>
                    <a:pt x="209550" y="419100"/>
                  </a:cubicBezTo>
                  <a:cubicBezTo>
                    <a:pt x="325120" y="419100"/>
                    <a:pt x="419100" y="325120"/>
                    <a:pt x="419100" y="209550"/>
                  </a:cubicBezTo>
                  <a:cubicBezTo>
                    <a:pt x="419100" y="93980"/>
                    <a:pt x="325120" y="0"/>
                    <a:pt x="209550" y="0"/>
                  </a:cubicBezTo>
                  <a:close/>
                </a:path>
              </a:pathLst>
            </a:custGeom>
            <a:solidFill>
              <a:srgbClr val="48B4BB"/>
            </a:solidFill>
          </p:spPr>
          <p:txBody>
            <a:bodyPr/>
            <a:lstStyle/>
            <a:p>
              <a:endParaRPr lang="en-GB"/>
            </a:p>
          </p:txBody>
        </p:sp>
      </p:grpSp>
      <p:sp>
        <p:nvSpPr>
          <p:cNvPr id="20" name="TextBox 9">
            <a:extLst>
              <a:ext uri="{FF2B5EF4-FFF2-40B4-BE49-F238E27FC236}">
                <a16:creationId xmlns:a16="http://schemas.microsoft.com/office/drawing/2014/main" id="{4092D5E5-8505-CF0D-3B7F-059A89965CB3}"/>
              </a:ext>
            </a:extLst>
          </p:cNvPr>
          <p:cNvSpPr txBox="1"/>
          <p:nvPr/>
        </p:nvSpPr>
        <p:spPr>
          <a:xfrm>
            <a:off x="13075177" y="1611099"/>
            <a:ext cx="2500844" cy="1868397"/>
          </a:xfrm>
          <a:prstGeom prst="rect">
            <a:avLst/>
          </a:prstGeom>
        </p:spPr>
        <p:txBody>
          <a:bodyPr wrap="square" lIns="0" tIns="0" rIns="0" bIns="0" rtlCol="0" anchor="t">
            <a:spAutoFit/>
          </a:bodyPr>
          <a:lstStyle/>
          <a:p>
            <a:pPr algn="ctr">
              <a:lnSpc>
                <a:spcPts val="5040"/>
              </a:lnSpc>
            </a:pPr>
            <a:r>
              <a:rPr lang="en-US" sz="3600" b="1" dirty="0">
                <a:solidFill>
                  <a:schemeClr val="bg1"/>
                </a:solidFill>
                <a:latin typeface="Arimo" panose="020B0604020202020204" charset="0"/>
                <a:ea typeface="Arimo" panose="020B0604020202020204" charset="0"/>
                <a:cs typeface="Arimo" panose="020B0604020202020204" charset="0"/>
              </a:rPr>
              <a:t>First Contact Practitioner</a:t>
            </a:r>
          </a:p>
        </p:txBody>
      </p:sp>
      <p:sp>
        <p:nvSpPr>
          <p:cNvPr id="3" name="TextBox 2">
            <a:extLst>
              <a:ext uri="{FF2B5EF4-FFF2-40B4-BE49-F238E27FC236}">
                <a16:creationId xmlns:a16="http://schemas.microsoft.com/office/drawing/2014/main" id="{E1F2CD0E-0364-9BDC-F2BC-98000A8ADD98}"/>
              </a:ext>
            </a:extLst>
          </p:cNvPr>
          <p:cNvSpPr txBox="1"/>
          <p:nvPr/>
        </p:nvSpPr>
        <p:spPr>
          <a:xfrm>
            <a:off x="1143000" y="2784360"/>
            <a:ext cx="9448800" cy="4615687"/>
          </a:xfrm>
          <a:prstGeom prst="rect">
            <a:avLst/>
          </a:prstGeom>
          <a:noFill/>
        </p:spPr>
        <p:txBody>
          <a:bodyPr wrap="square">
            <a:spAutoFit/>
          </a:bodyPr>
          <a:lstStyle/>
          <a:p>
            <a:pPr marL="342900" indent="-342900">
              <a:lnSpc>
                <a:spcPct val="107000"/>
              </a:lnSpc>
              <a:spcAft>
                <a:spcPts val="800"/>
              </a:spcAft>
              <a:buFont typeface="Arial" panose="020B0604020202020204" pitchFamily="34" charset="0"/>
              <a:buChar char="•"/>
            </a:pPr>
            <a:r>
              <a:rPr lang="en-GB" sz="2400" kern="100" dirty="0">
                <a:effectLst/>
                <a:latin typeface="Arimo" panose="020B0604020202020204" charset="0"/>
                <a:ea typeface="Arimo" panose="020B0604020202020204" charset="0"/>
                <a:cs typeface="Arimo" panose="020B0604020202020204" charset="0"/>
              </a:rPr>
              <a:t>Specialist first contact practitioner for musculoskeletal issues in primary care. </a:t>
            </a:r>
          </a:p>
          <a:p>
            <a:pPr marL="342900" indent="-342900">
              <a:lnSpc>
                <a:spcPct val="107000"/>
              </a:lnSpc>
              <a:spcAft>
                <a:spcPts val="800"/>
              </a:spcAft>
              <a:buFont typeface="Arial" panose="020B0604020202020204" pitchFamily="34" charset="0"/>
              <a:buChar char="•"/>
            </a:pPr>
            <a:r>
              <a:rPr lang="en-GB" sz="2400" kern="100" dirty="0">
                <a:effectLst/>
                <a:latin typeface="Arimo" panose="020B0604020202020204" charset="0"/>
                <a:ea typeface="Arimo" panose="020B0604020202020204" charset="0"/>
                <a:cs typeface="Arimo" panose="020B0604020202020204" charset="0"/>
              </a:rPr>
              <a:t>Sometimes people get mixed up and call him a “physio”, but </a:t>
            </a:r>
            <a:r>
              <a:rPr lang="en-GB" sz="2400" kern="100" dirty="0">
                <a:latin typeface="Arimo" panose="020B0604020202020204" charset="0"/>
                <a:ea typeface="Arimo" panose="020B0604020202020204" charset="0"/>
                <a:cs typeface="Arimo" panose="020B0604020202020204" charset="0"/>
              </a:rPr>
              <a:t>the role is known as a “First Contact Practitioner”. </a:t>
            </a:r>
          </a:p>
          <a:p>
            <a:pPr marL="342900" indent="-342900">
              <a:lnSpc>
                <a:spcPct val="107000"/>
              </a:lnSpc>
              <a:spcAft>
                <a:spcPts val="800"/>
              </a:spcAft>
              <a:buFont typeface="Arial" panose="020B0604020202020204" pitchFamily="34" charset="0"/>
              <a:buChar char="•"/>
            </a:pPr>
            <a:r>
              <a:rPr lang="en-GB" sz="2400" kern="100" dirty="0">
                <a:effectLst/>
                <a:latin typeface="Arimo" panose="020B0604020202020204" charset="0"/>
                <a:ea typeface="Arimo" panose="020B0604020202020204" charset="0"/>
                <a:cs typeface="Arimo" panose="020B0604020202020204" charset="0"/>
              </a:rPr>
              <a:t>If you haven't already consulted a GP about a specific musculoskeletal issue, a first contact practitioner conducts thorough assessments and offers personalised treatment plans for conditions affecting the muscles, bones, joints, and soft tissues and refer for x-rays and other treatments. </a:t>
            </a:r>
            <a:r>
              <a:rPr lang="en-GB" sz="2400" kern="100" dirty="0">
                <a:latin typeface="Arimo" panose="020B0604020202020204" charset="0"/>
                <a:ea typeface="Arimo" panose="020B0604020202020204" charset="0"/>
                <a:cs typeface="Arimo" panose="020B0604020202020204" charset="0"/>
              </a:rPr>
              <a:t>Their</a:t>
            </a:r>
            <a:r>
              <a:rPr lang="en-GB" sz="2400" kern="100" dirty="0">
                <a:effectLst/>
                <a:latin typeface="Arimo" panose="020B0604020202020204" charset="0"/>
                <a:ea typeface="Arimo" panose="020B0604020202020204" charset="0"/>
                <a:cs typeface="Arimo" panose="020B0604020202020204" charset="0"/>
              </a:rPr>
              <a:t> expertise allows patients to receive care directly from a specialist, avoiding unnecessary delays. </a:t>
            </a:r>
          </a:p>
        </p:txBody>
      </p:sp>
    </p:spTree>
    <p:extLst>
      <p:ext uri="{BB962C8B-B14F-4D97-AF65-F5344CB8AC3E}">
        <p14:creationId xmlns:p14="http://schemas.microsoft.com/office/powerpoint/2010/main" val="286207476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5" name="Group 2">
            <a:extLst>
              <a:ext uri="{FF2B5EF4-FFF2-40B4-BE49-F238E27FC236}">
                <a16:creationId xmlns:a16="http://schemas.microsoft.com/office/drawing/2014/main" id="{8798F176-84C8-50F9-941D-1C3620112727}"/>
              </a:ext>
            </a:extLst>
          </p:cNvPr>
          <p:cNvGrpSpPr/>
          <p:nvPr/>
        </p:nvGrpSpPr>
        <p:grpSpPr>
          <a:xfrm>
            <a:off x="13182600" y="0"/>
            <a:ext cx="5105400" cy="10287000"/>
            <a:chOff x="0" y="0"/>
            <a:chExt cx="2380840" cy="4070845"/>
          </a:xfrm>
        </p:grpSpPr>
        <p:sp>
          <p:nvSpPr>
            <p:cNvPr id="16" name="Freeform 3">
              <a:extLst>
                <a:ext uri="{FF2B5EF4-FFF2-40B4-BE49-F238E27FC236}">
                  <a16:creationId xmlns:a16="http://schemas.microsoft.com/office/drawing/2014/main" id="{6ADF92A1-68F9-3A9A-D295-23EE299600B1}"/>
                </a:ext>
              </a:extLst>
            </p:cNvPr>
            <p:cNvSpPr/>
            <p:nvPr/>
          </p:nvSpPr>
          <p:spPr>
            <a:xfrm>
              <a:off x="0" y="0"/>
              <a:ext cx="2380840" cy="4070845"/>
            </a:xfrm>
            <a:custGeom>
              <a:avLst/>
              <a:gdLst/>
              <a:ahLst/>
              <a:cxnLst/>
              <a:rect l="l" t="t" r="r" b="b"/>
              <a:pathLst>
                <a:path w="2380840" h="4070845">
                  <a:moveTo>
                    <a:pt x="0" y="0"/>
                  </a:moveTo>
                  <a:lnTo>
                    <a:pt x="2380840" y="0"/>
                  </a:lnTo>
                  <a:lnTo>
                    <a:pt x="2380840" y="4070845"/>
                  </a:lnTo>
                  <a:lnTo>
                    <a:pt x="0" y="4070845"/>
                  </a:lnTo>
                  <a:close/>
                </a:path>
              </a:pathLst>
            </a:custGeom>
            <a:solidFill>
              <a:srgbClr val="48B4BB"/>
            </a:solidFill>
          </p:spPr>
          <p:txBody>
            <a:bodyPr/>
            <a:lstStyle/>
            <a:p>
              <a:endParaRPr lang="en-GB"/>
            </a:p>
          </p:txBody>
        </p:sp>
      </p:grpSp>
      <p:grpSp>
        <p:nvGrpSpPr>
          <p:cNvPr id="17" name="Group 6">
            <a:extLst>
              <a:ext uri="{FF2B5EF4-FFF2-40B4-BE49-F238E27FC236}">
                <a16:creationId xmlns:a16="http://schemas.microsoft.com/office/drawing/2014/main" id="{070A22D4-9795-44BA-996B-D9B6006AEF93}"/>
              </a:ext>
            </a:extLst>
          </p:cNvPr>
          <p:cNvGrpSpPr>
            <a:grpSpLocks noChangeAspect="1"/>
          </p:cNvGrpSpPr>
          <p:nvPr/>
        </p:nvGrpSpPr>
        <p:grpSpPr>
          <a:xfrm>
            <a:off x="12219035" y="1492966"/>
            <a:ext cx="4099997" cy="4099997"/>
            <a:chOff x="0" y="0"/>
            <a:chExt cx="495300" cy="495300"/>
          </a:xfrm>
        </p:grpSpPr>
        <p:sp>
          <p:nvSpPr>
            <p:cNvPr id="18" name="Freeform 7">
              <a:extLst>
                <a:ext uri="{FF2B5EF4-FFF2-40B4-BE49-F238E27FC236}">
                  <a16:creationId xmlns:a16="http://schemas.microsoft.com/office/drawing/2014/main" id="{31BB667A-7F15-514E-1B1B-DB4439321E55}"/>
                </a:ext>
              </a:extLst>
            </p:cNvPr>
            <p:cNvSpPr/>
            <p:nvPr/>
          </p:nvSpPr>
          <p:spPr>
            <a:xfrm>
              <a:off x="0" y="0"/>
              <a:ext cx="495300" cy="495300"/>
            </a:xfrm>
            <a:custGeom>
              <a:avLst/>
              <a:gdLst/>
              <a:ahLst/>
              <a:cxnLst/>
              <a:rect l="l" t="t" r="r" b="b"/>
              <a:pathLst>
                <a:path w="495300" h="495300">
                  <a:moveTo>
                    <a:pt x="247650" y="0"/>
                  </a:moveTo>
                  <a:cubicBezTo>
                    <a:pt x="110490" y="0"/>
                    <a:pt x="0" y="110490"/>
                    <a:pt x="0" y="247650"/>
                  </a:cubicBezTo>
                  <a:cubicBezTo>
                    <a:pt x="0" y="384810"/>
                    <a:pt x="110490" y="495300"/>
                    <a:pt x="247650" y="495300"/>
                  </a:cubicBezTo>
                  <a:cubicBezTo>
                    <a:pt x="383540" y="495300"/>
                    <a:pt x="495300" y="384810"/>
                    <a:pt x="495300" y="247650"/>
                  </a:cubicBezTo>
                  <a:cubicBezTo>
                    <a:pt x="495300" y="110490"/>
                    <a:pt x="383540" y="0"/>
                    <a:pt x="247650" y="0"/>
                  </a:cubicBezTo>
                  <a:close/>
                  <a:moveTo>
                    <a:pt x="247650" y="457200"/>
                  </a:moveTo>
                  <a:cubicBezTo>
                    <a:pt x="132080" y="457200"/>
                    <a:pt x="38100" y="363220"/>
                    <a:pt x="38100" y="247650"/>
                  </a:cubicBezTo>
                  <a:cubicBezTo>
                    <a:pt x="38100" y="132080"/>
                    <a:pt x="132080" y="38100"/>
                    <a:pt x="247650" y="38100"/>
                  </a:cubicBezTo>
                  <a:cubicBezTo>
                    <a:pt x="363220" y="38100"/>
                    <a:pt x="457200" y="132080"/>
                    <a:pt x="457200" y="247650"/>
                  </a:cubicBezTo>
                  <a:cubicBezTo>
                    <a:pt x="457200" y="363220"/>
                    <a:pt x="363220" y="457200"/>
                    <a:pt x="247650" y="457200"/>
                  </a:cubicBezTo>
                  <a:close/>
                </a:path>
              </a:pathLst>
            </a:custGeom>
            <a:solidFill>
              <a:srgbClr val="FFFFFF"/>
            </a:solidFill>
          </p:spPr>
          <p:txBody>
            <a:bodyPr/>
            <a:lstStyle/>
            <a:p>
              <a:endParaRPr lang="en-GB"/>
            </a:p>
          </p:txBody>
        </p:sp>
        <p:sp>
          <p:nvSpPr>
            <p:cNvPr id="19" name="Freeform 8">
              <a:extLst>
                <a:ext uri="{FF2B5EF4-FFF2-40B4-BE49-F238E27FC236}">
                  <a16:creationId xmlns:a16="http://schemas.microsoft.com/office/drawing/2014/main" id="{5D513232-47E6-CBA7-063E-1175A30FB5D0}"/>
                </a:ext>
              </a:extLst>
            </p:cNvPr>
            <p:cNvSpPr/>
            <p:nvPr/>
          </p:nvSpPr>
          <p:spPr>
            <a:xfrm>
              <a:off x="38100" y="38100"/>
              <a:ext cx="419100" cy="419100"/>
            </a:xfrm>
            <a:custGeom>
              <a:avLst/>
              <a:gdLst/>
              <a:ahLst/>
              <a:cxnLst/>
              <a:rect l="l" t="t" r="r" b="b"/>
              <a:pathLst>
                <a:path w="419100" h="419100">
                  <a:moveTo>
                    <a:pt x="209550" y="0"/>
                  </a:moveTo>
                  <a:cubicBezTo>
                    <a:pt x="93980" y="0"/>
                    <a:pt x="0" y="93980"/>
                    <a:pt x="0" y="209550"/>
                  </a:cubicBezTo>
                  <a:cubicBezTo>
                    <a:pt x="0" y="325120"/>
                    <a:pt x="93980" y="419100"/>
                    <a:pt x="209550" y="419100"/>
                  </a:cubicBezTo>
                  <a:cubicBezTo>
                    <a:pt x="325120" y="419100"/>
                    <a:pt x="419100" y="325120"/>
                    <a:pt x="419100" y="209550"/>
                  </a:cubicBezTo>
                  <a:cubicBezTo>
                    <a:pt x="419100" y="93980"/>
                    <a:pt x="325120" y="0"/>
                    <a:pt x="209550" y="0"/>
                  </a:cubicBezTo>
                  <a:close/>
                </a:path>
              </a:pathLst>
            </a:custGeom>
            <a:solidFill>
              <a:srgbClr val="48B4BB"/>
            </a:solidFill>
          </p:spPr>
          <p:txBody>
            <a:bodyPr/>
            <a:lstStyle/>
            <a:p>
              <a:endParaRPr lang="en-GB"/>
            </a:p>
          </p:txBody>
        </p:sp>
      </p:grpSp>
      <p:sp>
        <p:nvSpPr>
          <p:cNvPr id="20" name="TextBox 9">
            <a:extLst>
              <a:ext uri="{FF2B5EF4-FFF2-40B4-BE49-F238E27FC236}">
                <a16:creationId xmlns:a16="http://schemas.microsoft.com/office/drawing/2014/main" id="{4092D5E5-8505-CF0D-3B7F-059A89965CB3}"/>
              </a:ext>
            </a:extLst>
          </p:cNvPr>
          <p:cNvSpPr txBox="1"/>
          <p:nvPr/>
        </p:nvSpPr>
        <p:spPr>
          <a:xfrm>
            <a:off x="13018611" y="2929366"/>
            <a:ext cx="2500844" cy="1227195"/>
          </a:xfrm>
          <a:prstGeom prst="rect">
            <a:avLst/>
          </a:prstGeom>
        </p:spPr>
        <p:txBody>
          <a:bodyPr wrap="square" lIns="0" tIns="0" rIns="0" bIns="0" rtlCol="0" anchor="t">
            <a:spAutoFit/>
          </a:bodyPr>
          <a:lstStyle/>
          <a:p>
            <a:pPr algn="ctr">
              <a:lnSpc>
                <a:spcPts val="5040"/>
              </a:lnSpc>
            </a:pPr>
            <a:r>
              <a:rPr lang="en-US" sz="3600" b="1" dirty="0">
                <a:solidFill>
                  <a:schemeClr val="bg1"/>
                </a:solidFill>
                <a:latin typeface="Arimo" panose="020B0604020202020204" charset="0"/>
                <a:ea typeface="Arimo" panose="020B0604020202020204" charset="0"/>
                <a:cs typeface="Arimo" panose="020B0604020202020204" charset="0"/>
              </a:rPr>
              <a:t>Physician Associate</a:t>
            </a:r>
          </a:p>
        </p:txBody>
      </p:sp>
      <p:sp>
        <p:nvSpPr>
          <p:cNvPr id="3" name="TextBox 2">
            <a:extLst>
              <a:ext uri="{FF2B5EF4-FFF2-40B4-BE49-F238E27FC236}">
                <a16:creationId xmlns:a16="http://schemas.microsoft.com/office/drawing/2014/main" id="{49A79690-40D9-2C39-17BE-948A5844ECA7}"/>
              </a:ext>
            </a:extLst>
          </p:cNvPr>
          <p:cNvSpPr txBox="1"/>
          <p:nvPr/>
        </p:nvSpPr>
        <p:spPr>
          <a:xfrm>
            <a:off x="992630" y="1808350"/>
            <a:ext cx="10896643" cy="7109639"/>
          </a:xfrm>
          <a:prstGeom prst="rect">
            <a:avLst/>
          </a:prstGeom>
          <a:noFill/>
        </p:spPr>
        <p:txBody>
          <a:bodyPr wrap="square">
            <a:spAutoFit/>
          </a:bodyPr>
          <a:lstStyle/>
          <a:p>
            <a:pPr algn="l"/>
            <a:r>
              <a:rPr lang="en-GB" sz="2400" dirty="0">
                <a:latin typeface="Arimo" panose="020B0604020202020204" charset="0"/>
                <a:ea typeface="Arimo" panose="020B0604020202020204" charset="0"/>
                <a:cs typeface="Arimo" panose="020B0604020202020204" charset="0"/>
              </a:rPr>
              <a:t>The physician associate role </a:t>
            </a:r>
            <a:r>
              <a:rPr lang="en-GB" sz="2400" b="0" i="0" dirty="0">
                <a:effectLst/>
                <a:latin typeface="Arimo" panose="020B0604020202020204" charset="0"/>
                <a:ea typeface="Arimo" panose="020B0604020202020204" charset="0"/>
                <a:cs typeface="Arimo" panose="020B0604020202020204" charset="0"/>
              </a:rPr>
              <a:t>works closely alongside GPs to provide essential medical care as an integral part of our multidisciplinary team.</a:t>
            </a:r>
          </a:p>
          <a:p>
            <a:pPr algn="l"/>
            <a:endParaRPr lang="en-GB" sz="2400" dirty="0">
              <a:latin typeface="Arimo" panose="020B0604020202020204" charset="0"/>
              <a:ea typeface="Arimo" panose="020B0604020202020204" charset="0"/>
              <a:cs typeface="Arimo" panose="020B0604020202020204" charset="0"/>
            </a:endParaRPr>
          </a:p>
          <a:p>
            <a:pPr algn="l"/>
            <a:r>
              <a:rPr lang="en-GB" sz="2400" b="0" i="0" dirty="0">
                <a:effectLst/>
                <a:latin typeface="Arimo" panose="020B0604020202020204" charset="0"/>
                <a:ea typeface="Arimo" panose="020B0604020202020204" charset="0"/>
                <a:cs typeface="Arimo" panose="020B0604020202020204" charset="0"/>
              </a:rPr>
              <a:t>They typically help our patients with:</a:t>
            </a:r>
          </a:p>
          <a:p>
            <a:pPr algn="l"/>
            <a:endParaRPr lang="en-GB" sz="2400" b="0" i="0" dirty="0">
              <a:effectLst/>
              <a:latin typeface="Arimo" panose="020B0604020202020204" charset="0"/>
              <a:ea typeface="Arimo" panose="020B0604020202020204" charset="0"/>
              <a:cs typeface="Arimo" panose="020B0604020202020204" charset="0"/>
            </a:endParaRPr>
          </a:p>
          <a:p>
            <a:pPr marL="285750" indent="-285750" algn="l">
              <a:buFont typeface="Arial" panose="020B0604020202020204" pitchFamily="34" charset="0"/>
              <a:buChar char="•"/>
            </a:pPr>
            <a:r>
              <a:rPr lang="en-GB" sz="2400" b="0" i="0" dirty="0">
                <a:effectLst/>
                <a:latin typeface="Arimo" panose="020B0604020202020204" charset="0"/>
                <a:ea typeface="Arimo" panose="020B0604020202020204" charset="0"/>
                <a:cs typeface="Arimo" panose="020B0604020202020204" charset="0"/>
              </a:rPr>
              <a:t>NHS Healthy Heart Checks</a:t>
            </a:r>
          </a:p>
          <a:p>
            <a:pPr marL="285750" indent="-285750" algn="l">
              <a:buFont typeface="Arial" panose="020B0604020202020204" pitchFamily="34" charset="0"/>
              <a:buChar char="•"/>
            </a:pPr>
            <a:r>
              <a:rPr lang="en-GB" sz="2400" dirty="0">
                <a:latin typeface="Arimo" panose="020B0604020202020204" charset="0"/>
                <a:ea typeface="Arimo" panose="020B0604020202020204" charset="0"/>
                <a:cs typeface="Arimo" panose="020B0604020202020204" charset="0"/>
              </a:rPr>
              <a:t>Asthma Reviews</a:t>
            </a:r>
            <a:endParaRPr lang="en-GB" sz="2400" b="0" i="0" dirty="0">
              <a:effectLst/>
              <a:latin typeface="Arimo" panose="020B0604020202020204" charset="0"/>
              <a:ea typeface="Arimo" panose="020B0604020202020204" charset="0"/>
              <a:cs typeface="Arimo" panose="020B0604020202020204" charset="0"/>
            </a:endParaRPr>
          </a:p>
          <a:p>
            <a:pPr marL="285750" indent="-285750" algn="l">
              <a:buFont typeface="Arial" panose="020B0604020202020204" pitchFamily="34" charset="0"/>
              <a:buChar char="•"/>
            </a:pPr>
            <a:r>
              <a:rPr lang="en-GB" sz="2400" dirty="0">
                <a:latin typeface="Arimo" panose="020B0604020202020204" charset="0"/>
                <a:ea typeface="Arimo" panose="020B0604020202020204" charset="0"/>
                <a:cs typeface="Arimo" panose="020B0604020202020204" charset="0"/>
              </a:rPr>
              <a:t>Vaccinations</a:t>
            </a:r>
          </a:p>
          <a:p>
            <a:pPr marL="285750" indent="-285750" algn="l">
              <a:buFont typeface="Arial" panose="020B0604020202020204" pitchFamily="34" charset="0"/>
              <a:buChar char="•"/>
            </a:pPr>
            <a:r>
              <a:rPr lang="en-GB" sz="2400" b="0" i="0" dirty="0">
                <a:effectLst/>
                <a:latin typeface="Arimo" panose="020B0604020202020204" charset="0"/>
                <a:ea typeface="Arimo" panose="020B0604020202020204" charset="0"/>
                <a:cs typeface="Arimo" panose="020B0604020202020204" charset="0"/>
              </a:rPr>
              <a:t>Care Home Visits</a:t>
            </a:r>
          </a:p>
          <a:p>
            <a:pPr marL="285750" indent="-285750" algn="l">
              <a:buFont typeface="Arial" panose="020B0604020202020204" pitchFamily="34" charset="0"/>
              <a:buChar char="•"/>
            </a:pPr>
            <a:r>
              <a:rPr lang="en-GB" sz="2400" dirty="0">
                <a:latin typeface="Arimo" panose="020B0604020202020204" charset="0"/>
                <a:ea typeface="Arimo" panose="020B0604020202020204" charset="0"/>
                <a:cs typeface="Arimo" panose="020B0604020202020204" charset="0"/>
              </a:rPr>
              <a:t>Home Visits</a:t>
            </a:r>
          </a:p>
          <a:p>
            <a:pPr marL="285750" indent="-285750" algn="l">
              <a:buFont typeface="Arial" panose="020B0604020202020204" pitchFamily="34" charset="0"/>
              <a:buChar char="•"/>
            </a:pPr>
            <a:r>
              <a:rPr lang="en-GB" sz="2400" b="0" i="0" dirty="0">
                <a:effectLst/>
                <a:latin typeface="Arimo" panose="020B0604020202020204" charset="0"/>
                <a:ea typeface="Arimo" panose="020B0604020202020204" charset="0"/>
                <a:cs typeface="Arimo" panose="020B0604020202020204" charset="0"/>
              </a:rPr>
              <a:t>Dementia Reviews</a:t>
            </a:r>
          </a:p>
          <a:p>
            <a:pPr marL="285750" indent="-285750" algn="l">
              <a:buFont typeface="Arial" panose="020B0604020202020204" pitchFamily="34" charset="0"/>
              <a:buChar char="•"/>
            </a:pPr>
            <a:r>
              <a:rPr lang="en-GB" sz="2400" b="0" i="0" dirty="0">
                <a:effectLst/>
                <a:latin typeface="Arimo" panose="020B0604020202020204" charset="0"/>
                <a:ea typeface="Arimo" panose="020B0604020202020204" charset="0"/>
                <a:cs typeface="Arimo" panose="020B0604020202020204" charset="0"/>
              </a:rPr>
              <a:t>Phlebotomy </a:t>
            </a:r>
          </a:p>
          <a:p>
            <a:pPr marL="285750" indent="-285750" algn="l">
              <a:buFont typeface="Arial" panose="020B0604020202020204" pitchFamily="34" charset="0"/>
              <a:buChar char="•"/>
            </a:pPr>
            <a:r>
              <a:rPr lang="en-GB" sz="2400" dirty="0">
                <a:latin typeface="Arimo" panose="020B0604020202020204" charset="0"/>
                <a:ea typeface="Arimo" panose="020B0604020202020204" charset="0"/>
                <a:cs typeface="Arimo" panose="020B0604020202020204" charset="0"/>
              </a:rPr>
              <a:t>Infections</a:t>
            </a:r>
          </a:p>
          <a:p>
            <a:pPr marL="285750" indent="-285750" algn="l">
              <a:buFont typeface="Arial" panose="020B0604020202020204" pitchFamily="34" charset="0"/>
              <a:buChar char="•"/>
            </a:pPr>
            <a:r>
              <a:rPr lang="en-GB" sz="2400" b="0" i="0" dirty="0">
                <a:effectLst/>
                <a:latin typeface="Arimo" panose="020B0604020202020204" charset="0"/>
                <a:ea typeface="Arimo" panose="020B0604020202020204" charset="0"/>
                <a:cs typeface="Arimo" panose="020B0604020202020204" charset="0"/>
              </a:rPr>
              <a:t>Physical health checks e.g., BP/BMI etc. </a:t>
            </a:r>
          </a:p>
          <a:p>
            <a:pPr algn="l"/>
            <a:endParaRPr lang="en-GB" sz="2400" b="0" i="0" dirty="0">
              <a:effectLst/>
              <a:latin typeface="Arimo" panose="020B0604020202020204" charset="0"/>
              <a:ea typeface="Arimo" panose="020B0604020202020204" charset="0"/>
              <a:cs typeface="Arimo" panose="020B0604020202020204" charset="0"/>
            </a:endParaRPr>
          </a:p>
          <a:p>
            <a:pPr algn="l"/>
            <a:r>
              <a:rPr lang="en-GB" sz="2400" b="0" i="0" dirty="0">
                <a:effectLst/>
                <a:latin typeface="Arimo" panose="020B0604020202020204" charset="0"/>
                <a:ea typeface="Arimo" panose="020B0604020202020204" charset="0"/>
                <a:cs typeface="Arimo" panose="020B0604020202020204" charset="0"/>
              </a:rPr>
              <a:t>They are authorised to issue sick notes and request blood tests. While they cannot prescribe medications directly, rest assured that she always has the full support of a GP. In cases where prescriptions are needed, the GP will issue them on their behalf.</a:t>
            </a:r>
          </a:p>
        </p:txBody>
      </p:sp>
    </p:spTree>
    <p:extLst>
      <p:ext uri="{BB962C8B-B14F-4D97-AF65-F5344CB8AC3E}">
        <p14:creationId xmlns:p14="http://schemas.microsoft.com/office/powerpoint/2010/main" val="20748044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F70707D-3D0B-E167-C4AE-5A2B568ED1BB}"/>
            </a:ext>
          </a:extLst>
        </p:cNvPr>
        <p:cNvGrpSpPr/>
        <p:nvPr/>
      </p:nvGrpSpPr>
      <p:grpSpPr>
        <a:xfrm>
          <a:off x="0" y="0"/>
          <a:ext cx="0" cy="0"/>
          <a:chOff x="0" y="0"/>
          <a:chExt cx="0" cy="0"/>
        </a:xfrm>
      </p:grpSpPr>
      <p:grpSp>
        <p:nvGrpSpPr>
          <p:cNvPr id="15" name="Group 2">
            <a:extLst>
              <a:ext uri="{FF2B5EF4-FFF2-40B4-BE49-F238E27FC236}">
                <a16:creationId xmlns:a16="http://schemas.microsoft.com/office/drawing/2014/main" id="{C9A1D0AD-7A41-AEE4-C5DA-38372A167657}"/>
              </a:ext>
            </a:extLst>
          </p:cNvPr>
          <p:cNvGrpSpPr/>
          <p:nvPr/>
        </p:nvGrpSpPr>
        <p:grpSpPr>
          <a:xfrm>
            <a:off x="13182600" y="0"/>
            <a:ext cx="5105400" cy="10287000"/>
            <a:chOff x="0" y="0"/>
            <a:chExt cx="2380840" cy="4070845"/>
          </a:xfrm>
        </p:grpSpPr>
        <p:sp>
          <p:nvSpPr>
            <p:cNvPr id="16" name="Freeform 3">
              <a:extLst>
                <a:ext uri="{FF2B5EF4-FFF2-40B4-BE49-F238E27FC236}">
                  <a16:creationId xmlns:a16="http://schemas.microsoft.com/office/drawing/2014/main" id="{83D76DE2-95DB-1F75-9CBE-DE475EC4C949}"/>
                </a:ext>
              </a:extLst>
            </p:cNvPr>
            <p:cNvSpPr/>
            <p:nvPr/>
          </p:nvSpPr>
          <p:spPr>
            <a:xfrm>
              <a:off x="0" y="0"/>
              <a:ext cx="2380840" cy="4070845"/>
            </a:xfrm>
            <a:custGeom>
              <a:avLst/>
              <a:gdLst/>
              <a:ahLst/>
              <a:cxnLst/>
              <a:rect l="l" t="t" r="r" b="b"/>
              <a:pathLst>
                <a:path w="2380840" h="4070845">
                  <a:moveTo>
                    <a:pt x="0" y="0"/>
                  </a:moveTo>
                  <a:lnTo>
                    <a:pt x="2380840" y="0"/>
                  </a:lnTo>
                  <a:lnTo>
                    <a:pt x="2380840" y="4070845"/>
                  </a:lnTo>
                  <a:lnTo>
                    <a:pt x="0" y="4070845"/>
                  </a:lnTo>
                  <a:close/>
                </a:path>
              </a:pathLst>
            </a:custGeom>
            <a:solidFill>
              <a:srgbClr val="48B4BB"/>
            </a:solidFill>
          </p:spPr>
          <p:txBody>
            <a:bodyPr/>
            <a:lstStyle/>
            <a:p>
              <a:endParaRPr lang="en-GB"/>
            </a:p>
          </p:txBody>
        </p:sp>
      </p:grpSp>
      <p:grpSp>
        <p:nvGrpSpPr>
          <p:cNvPr id="17" name="Group 6">
            <a:extLst>
              <a:ext uri="{FF2B5EF4-FFF2-40B4-BE49-F238E27FC236}">
                <a16:creationId xmlns:a16="http://schemas.microsoft.com/office/drawing/2014/main" id="{46B4E335-DF03-F47D-071E-EA6E25194D0D}"/>
              </a:ext>
            </a:extLst>
          </p:cNvPr>
          <p:cNvGrpSpPr>
            <a:grpSpLocks noChangeAspect="1"/>
          </p:cNvGrpSpPr>
          <p:nvPr/>
        </p:nvGrpSpPr>
        <p:grpSpPr>
          <a:xfrm>
            <a:off x="12219035" y="1492966"/>
            <a:ext cx="4099997" cy="4099997"/>
            <a:chOff x="0" y="0"/>
            <a:chExt cx="495300" cy="495300"/>
          </a:xfrm>
        </p:grpSpPr>
        <p:sp>
          <p:nvSpPr>
            <p:cNvPr id="18" name="Freeform 7">
              <a:extLst>
                <a:ext uri="{FF2B5EF4-FFF2-40B4-BE49-F238E27FC236}">
                  <a16:creationId xmlns:a16="http://schemas.microsoft.com/office/drawing/2014/main" id="{547E1D6F-CF0C-5976-FE4A-B18287899DD9}"/>
                </a:ext>
              </a:extLst>
            </p:cNvPr>
            <p:cNvSpPr/>
            <p:nvPr/>
          </p:nvSpPr>
          <p:spPr>
            <a:xfrm>
              <a:off x="0" y="0"/>
              <a:ext cx="495300" cy="495300"/>
            </a:xfrm>
            <a:custGeom>
              <a:avLst/>
              <a:gdLst/>
              <a:ahLst/>
              <a:cxnLst/>
              <a:rect l="l" t="t" r="r" b="b"/>
              <a:pathLst>
                <a:path w="495300" h="495300">
                  <a:moveTo>
                    <a:pt x="247650" y="0"/>
                  </a:moveTo>
                  <a:cubicBezTo>
                    <a:pt x="110490" y="0"/>
                    <a:pt x="0" y="110490"/>
                    <a:pt x="0" y="247650"/>
                  </a:cubicBezTo>
                  <a:cubicBezTo>
                    <a:pt x="0" y="384810"/>
                    <a:pt x="110490" y="495300"/>
                    <a:pt x="247650" y="495300"/>
                  </a:cubicBezTo>
                  <a:cubicBezTo>
                    <a:pt x="383540" y="495300"/>
                    <a:pt x="495300" y="384810"/>
                    <a:pt x="495300" y="247650"/>
                  </a:cubicBezTo>
                  <a:cubicBezTo>
                    <a:pt x="495300" y="110490"/>
                    <a:pt x="383540" y="0"/>
                    <a:pt x="247650" y="0"/>
                  </a:cubicBezTo>
                  <a:close/>
                  <a:moveTo>
                    <a:pt x="247650" y="457200"/>
                  </a:moveTo>
                  <a:cubicBezTo>
                    <a:pt x="132080" y="457200"/>
                    <a:pt x="38100" y="363220"/>
                    <a:pt x="38100" y="247650"/>
                  </a:cubicBezTo>
                  <a:cubicBezTo>
                    <a:pt x="38100" y="132080"/>
                    <a:pt x="132080" y="38100"/>
                    <a:pt x="247650" y="38100"/>
                  </a:cubicBezTo>
                  <a:cubicBezTo>
                    <a:pt x="363220" y="38100"/>
                    <a:pt x="457200" y="132080"/>
                    <a:pt x="457200" y="247650"/>
                  </a:cubicBezTo>
                  <a:cubicBezTo>
                    <a:pt x="457200" y="363220"/>
                    <a:pt x="363220" y="457200"/>
                    <a:pt x="247650" y="457200"/>
                  </a:cubicBezTo>
                  <a:close/>
                </a:path>
              </a:pathLst>
            </a:custGeom>
            <a:solidFill>
              <a:srgbClr val="FFFFFF"/>
            </a:solidFill>
          </p:spPr>
          <p:txBody>
            <a:bodyPr/>
            <a:lstStyle/>
            <a:p>
              <a:endParaRPr lang="en-GB"/>
            </a:p>
          </p:txBody>
        </p:sp>
        <p:sp>
          <p:nvSpPr>
            <p:cNvPr id="19" name="Freeform 8">
              <a:extLst>
                <a:ext uri="{FF2B5EF4-FFF2-40B4-BE49-F238E27FC236}">
                  <a16:creationId xmlns:a16="http://schemas.microsoft.com/office/drawing/2014/main" id="{E4CBE601-16E2-9482-FBE4-A6C39A370637}"/>
                </a:ext>
              </a:extLst>
            </p:cNvPr>
            <p:cNvSpPr/>
            <p:nvPr/>
          </p:nvSpPr>
          <p:spPr>
            <a:xfrm>
              <a:off x="38100" y="38100"/>
              <a:ext cx="419100" cy="419100"/>
            </a:xfrm>
            <a:custGeom>
              <a:avLst/>
              <a:gdLst/>
              <a:ahLst/>
              <a:cxnLst/>
              <a:rect l="l" t="t" r="r" b="b"/>
              <a:pathLst>
                <a:path w="419100" h="419100">
                  <a:moveTo>
                    <a:pt x="209550" y="0"/>
                  </a:moveTo>
                  <a:cubicBezTo>
                    <a:pt x="93980" y="0"/>
                    <a:pt x="0" y="93980"/>
                    <a:pt x="0" y="209550"/>
                  </a:cubicBezTo>
                  <a:cubicBezTo>
                    <a:pt x="0" y="325120"/>
                    <a:pt x="93980" y="419100"/>
                    <a:pt x="209550" y="419100"/>
                  </a:cubicBezTo>
                  <a:cubicBezTo>
                    <a:pt x="325120" y="419100"/>
                    <a:pt x="419100" y="325120"/>
                    <a:pt x="419100" y="209550"/>
                  </a:cubicBezTo>
                  <a:cubicBezTo>
                    <a:pt x="419100" y="93980"/>
                    <a:pt x="325120" y="0"/>
                    <a:pt x="209550" y="0"/>
                  </a:cubicBezTo>
                  <a:close/>
                </a:path>
              </a:pathLst>
            </a:custGeom>
            <a:solidFill>
              <a:srgbClr val="48B4BB"/>
            </a:solidFill>
          </p:spPr>
          <p:txBody>
            <a:bodyPr/>
            <a:lstStyle/>
            <a:p>
              <a:endParaRPr lang="en-GB"/>
            </a:p>
          </p:txBody>
        </p:sp>
      </p:grpSp>
      <p:sp>
        <p:nvSpPr>
          <p:cNvPr id="20" name="TextBox 9">
            <a:extLst>
              <a:ext uri="{FF2B5EF4-FFF2-40B4-BE49-F238E27FC236}">
                <a16:creationId xmlns:a16="http://schemas.microsoft.com/office/drawing/2014/main" id="{ECFD676C-CC75-687C-9D23-451A642B53CB}"/>
              </a:ext>
            </a:extLst>
          </p:cNvPr>
          <p:cNvSpPr txBox="1"/>
          <p:nvPr/>
        </p:nvSpPr>
        <p:spPr>
          <a:xfrm>
            <a:off x="12930469" y="3243362"/>
            <a:ext cx="2830989" cy="599203"/>
          </a:xfrm>
          <a:prstGeom prst="rect">
            <a:avLst/>
          </a:prstGeom>
        </p:spPr>
        <p:txBody>
          <a:bodyPr wrap="square" lIns="0" tIns="0" rIns="0" bIns="0" rtlCol="0" anchor="t">
            <a:spAutoFit/>
          </a:bodyPr>
          <a:lstStyle/>
          <a:p>
            <a:pPr algn="ctr">
              <a:lnSpc>
                <a:spcPts val="5040"/>
              </a:lnSpc>
            </a:pPr>
            <a:r>
              <a:rPr lang="en-GB" sz="3600" dirty="0">
                <a:solidFill>
                  <a:schemeClr val="bg1"/>
                </a:solidFill>
              </a:rPr>
              <a:t>SystmConnect</a:t>
            </a:r>
            <a:endParaRPr lang="en-US" sz="3600" b="1" dirty="0">
              <a:solidFill>
                <a:schemeClr val="bg1"/>
              </a:solidFill>
              <a:latin typeface="Arimo" panose="020B0604020202020204" charset="0"/>
              <a:ea typeface="Arimo" panose="020B0604020202020204" charset="0"/>
              <a:cs typeface="Arimo" panose="020B0604020202020204" charset="0"/>
            </a:endParaRPr>
          </a:p>
        </p:txBody>
      </p:sp>
      <p:sp>
        <p:nvSpPr>
          <p:cNvPr id="3" name="TextBox 2">
            <a:extLst>
              <a:ext uri="{FF2B5EF4-FFF2-40B4-BE49-F238E27FC236}">
                <a16:creationId xmlns:a16="http://schemas.microsoft.com/office/drawing/2014/main" id="{C8B4981B-2E6C-79E3-15CF-C928C09B07DB}"/>
              </a:ext>
            </a:extLst>
          </p:cNvPr>
          <p:cNvSpPr txBox="1"/>
          <p:nvPr/>
        </p:nvSpPr>
        <p:spPr>
          <a:xfrm>
            <a:off x="1752600" y="3810152"/>
            <a:ext cx="7811024" cy="1938992"/>
          </a:xfrm>
          <a:prstGeom prst="rect">
            <a:avLst/>
          </a:prstGeom>
          <a:noFill/>
        </p:spPr>
        <p:txBody>
          <a:bodyPr wrap="square">
            <a:spAutoFit/>
          </a:bodyPr>
          <a:lstStyle/>
          <a:p>
            <a:pPr>
              <a:defRPr sz="1400">
                <a:solidFill>
                  <a:srgbClr val="000000"/>
                </a:solidFill>
              </a:defRPr>
            </a:pPr>
            <a:r>
              <a:rPr lang="en-GB" sz="2400" dirty="0">
                <a:latin typeface="Arimo" panose="020B0604020202020204" charset="0"/>
                <a:ea typeface="Arimo" panose="020B0604020202020204" charset="0"/>
                <a:cs typeface="Arimo" panose="020B0604020202020204" charset="0"/>
              </a:rPr>
              <a:t>SystmConnect — a new, secure, and convenient way to contact the practice.</a:t>
            </a:r>
            <a:br>
              <a:rPr lang="en-GB" sz="2400" dirty="0">
                <a:latin typeface="Arimo" panose="020B0604020202020204" charset="0"/>
                <a:ea typeface="Arimo" panose="020B0604020202020204" charset="0"/>
                <a:cs typeface="Arimo" panose="020B0604020202020204" charset="0"/>
              </a:rPr>
            </a:br>
            <a:br>
              <a:rPr lang="en-GB" sz="2400" dirty="0">
                <a:latin typeface="Arimo" panose="020B0604020202020204" charset="0"/>
                <a:ea typeface="Arimo" panose="020B0604020202020204" charset="0"/>
                <a:cs typeface="Arimo" panose="020B0604020202020204" charset="0"/>
              </a:rPr>
            </a:br>
            <a:r>
              <a:rPr lang="en-GB" sz="2400" b="1" dirty="0">
                <a:latin typeface="Arimo" panose="020B0604020202020204" charset="0"/>
                <a:ea typeface="Arimo" panose="020B0604020202020204" charset="0"/>
                <a:cs typeface="Arimo" panose="020B0604020202020204" charset="0"/>
              </a:rPr>
              <a:t>Our goal: </a:t>
            </a:r>
            <a:r>
              <a:rPr lang="en-GB" sz="2400" dirty="0">
                <a:latin typeface="Arimo" panose="020B0604020202020204" charset="0"/>
                <a:ea typeface="Arimo" panose="020B0604020202020204" charset="0"/>
                <a:cs typeface="Arimo" panose="020B0604020202020204" charset="0"/>
              </a:rPr>
              <a:t>Make it easier, quicker, and clearer for patients to get the help they need.</a:t>
            </a:r>
          </a:p>
        </p:txBody>
      </p:sp>
    </p:spTree>
    <p:extLst>
      <p:ext uri="{BB962C8B-B14F-4D97-AF65-F5344CB8AC3E}">
        <p14:creationId xmlns:p14="http://schemas.microsoft.com/office/powerpoint/2010/main" val="110100473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0E053A4-209C-E693-A0CB-EAE8D092B7F5}"/>
            </a:ext>
          </a:extLst>
        </p:cNvPr>
        <p:cNvGrpSpPr/>
        <p:nvPr/>
      </p:nvGrpSpPr>
      <p:grpSpPr>
        <a:xfrm>
          <a:off x="0" y="0"/>
          <a:ext cx="0" cy="0"/>
          <a:chOff x="0" y="0"/>
          <a:chExt cx="0" cy="0"/>
        </a:xfrm>
      </p:grpSpPr>
      <p:grpSp>
        <p:nvGrpSpPr>
          <p:cNvPr id="15" name="Group 2">
            <a:extLst>
              <a:ext uri="{FF2B5EF4-FFF2-40B4-BE49-F238E27FC236}">
                <a16:creationId xmlns:a16="http://schemas.microsoft.com/office/drawing/2014/main" id="{77302CF5-66FF-1A77-591E-E0BC94E99166}"/>
              </a:ext>
            </a:extLst>
          </p:cNvPr>
          <p:cNvGrpSpPr/>
          <p:nvPr/>
        </p:nvGrpSpPr>
        <p:grpSpPr>
          <a:xfrm>
            <a:off x="13182600" y="0"/>
            <a:ext cx="5105400" cy="10287000"/>
            <a:chOff x="0" y="0"/>
            <a:chExt cx="2380840" cy="4070845"/>
          </a:xfrm>
        </p:grpSpPr>
        <p:sp>
          <p:nvSpPr>
            <p:cNvPr id="16" name="Freeform 3">
              <a:extLst>
                <a:ext uri="{FF2B5EF4-FFF2-40B4-BE49-F238E27FC236}">
                  <a16:creationId xmlns:a16="http://schemas.microsoft.com/office/drawing/2014/main" id="{0D42D7BD-36A0-55DE-698A-1EEBD659141F}"/>
                </a:ext>
              </a:extLst>
            </p:cNvPr>
            <p:cNvSpPr/>
            <p:nvPr/>
          </p:nvSpPr>
          <p:spPr>
            <a:xfrm>
              <a:off x="0" y="0"/>
              <a:ext cx="2380840" cy="4070845"/>
            </a:xfrm>
            <a:custGeom>
              <a:avLst/>
              <a:gdLst/>
              <a:ahLst/>
              <a:cxnLst/>
              <a:rect l="l" t="t" r="r" b="b"/>
              <a:pathLst>
                <a:path w="2380840" h="4070845">
                  <a:moveTo>
                    <a:pt x="0" y="0"/>
                  </a:moveTo>
                  <a:lnTo>
                    <a:pt x="2380840" y="0"/>
                  </a:lnTo>
                  <a:lnTo>
                    <a:pt x="2380840" y="4070845"/>
                  </a:lnTo>
                  <a:lnTo>
                    <a:pt x="0" y="4070845"/>
                  </a:lnTo>
                  <a:close/>
                </a:path>
              </a:pathLst>
            </a:custGeom>
            <a:solidFill>
              <a:srgbClr val="48B4BB"/>
            </a:solidFill>
          </p:spPr>
          <p:txBody>
            <a:bodyPr/>
            <a:lstStyle/>
            <a:p>
              <a:endParaRPr lang="en-GB"/>
            </a:p>
          </p:txBody>
        </p:sp>
      </p:grpSp>
      <p:grpSp>
        <p:nvGrpSpPr>
          <p:cNvPr id="17" name="Group 6">
            <a:extLst>
              <a:ext uri="{FF2B5EF4-FFF2-40B4-BE49-F238E27FC236}">
                <a16:creationId xmlns:a16="http://schemas.microsoft.com/office/drawing/2014/main" id="{B58089E7-B5AD-D92C-D2B0-68926A5C7C26}"/>
              </a:ext>
            </a:extLst>
          </p:cNvPr>
          <p:cNvGrpSpPr>
            <a:grpSpLocks noChangeAspect="1"/>
          </p:cNvGrpSpPr>
          <p:nvPr/>
        </p:nvGrpSpPr>
        <p:grpSpPr>
          <a:xfrm>
            <a:off x="12219035" y="1492966"/>
            <a:ext cx="4099997" cy="4099997"/>
            <a:chOff x="0" y="0"/>
            <a:chExt cx="495300" cy="495300"/>
          </a:xfrm>
        </p:grpSpPr>
        <p:sp>
          <p:nvSpPr>
            <p:cNvPr id="18" name="Freeform 7">
              <a:extLst>
                <a:ext uri="{FF2B5EF4-FFF2-40B4-BE49-F238E27FC236}">
                  <a16:creationId xmlns:a16="http://schemas.microsoft.com/office/drawing/2014/main" id="{E3DE509F-47B9-DAC7-355A-68D5A619CFA6}"/>
                </a:ext>
              </a:extLst>
            </p:cNvPr>
            <p:cNvSpPr/>
            <p:nvPr/>
          </p:nvSpPr>
          <p:spPr>
            <a:xfrm>
              <a:off x="0" y="0"/>
              <a:ext cx="495300" cy="495300"/>
            </a:xfrm>
            <a:custGeom>
              <a:avLst/>
              <a:gdLst/>
              <a:ahLst/>
              <a:cxnLst/>
              <a:rect l="l" t="t" r="r" b="b"/>
              <a:pathLst>
                <a:path w="495300" h="495300">
                  <a:moveTo>
                    <a:pt x="247650" y="0"/>
                  </a:moveTo>
                  <a:cubicBezTo>
                    <a:pt x="110490" y="0"/>
                    <a:pt x="0" y="110490"/>
                    <a:pt x="0" y="247650"/>
                  </a:cubicBezTo>
                  <a:cubicBezTo>
                    <a:pt x="0" y="384810"/>
                    <a:pt x="110490" y="495300"/>
                    <a:pt x="247650" y="495300"/>
                  </a:cubicBezTo>
                  <a:cubicBezTo>
                    <a:pt x="383540" y="495300"/>
                    <a:pt x="495300" y="384810"/>
                    <a:pt x="495300" y="247650"/>
                  </a:cubicBezTo>
                  <a:cubicBezTo>
                    <a:pt x="495300" y="110490"/>
                    <a:pt x="383540" y="0"/>
                    <a:pt x="247650" y="0"/>
                  </a:cubicBezTo>
                  <a:close/>
                  <a:moveTo>
                    <a:pt x="247650" y="457200"/>
                  </a:moveTo>
                  <a:cubicBezTo>
                    <a:pt x="132080" y="457200"/>
                    <a:pt x="38100" y="363220"/>
                    <a:pt x="38100" y="247650"/>
                  </a:cubicBezTo>
                  <a:cubicBezTo>
                    <a:pt x="38100" y="132080"/>
                    <a:pt x="132080" y="38100"/>
                    <a:pt x="247650" y="38100"/>
                  </a:cubicBezTo>
                  <a:cubicBezTo>
                    <a:pt x="363220" y="38100"/>
                    <a:pt x="457200" y="132080"/>
                    <a:pt x="457200" y="247650"/>
                  </a:cubicBezTo>
                  <a:cubicBezTo>
                    <a:pt x="457200" y="363220"/>
                    <a:pt x="363220" y="457200"/>
                    <a:pt x="247650" y="457200"/>
                  </a:cubicBezTo>
                  <a:close/>
                </a:path>
              </a:pathLst>
            </a:custGeom>
            <a:solidFill>
              <a:srgbClr val="FFFFFF"/>
            </a:solidFill>
          </p:spPr>
          <p:txBody>
            <a:bodyPr/>
            <a:lstStyle/>
            <a:p>
              <a:endParaRPr lang="en-GB"/>
            </a:p>
          </p:txBody>
        </p:sp>
        <p:sp>
          <p:nvSpPr>
            <p:cNvPr id="19" name="Freeform 8">
              <a:extLst>
                <a:ext uri="{FF2B5EF4-FFF2-40B4-BE49-F238E27FC236}">
                  <a16:creationId xmlns:a16="http://schemas.microsoft.com/office/drawing/2014/main" id="{94CFE56D-4AD0-C84D-A60B-2973D036DC82}"/>
                </a:ext>
              </a:extLst>
            </p:cNvPr>
            <p:cNvSpPr/>
            <p:nvPr/>
          </p:nvSpPr>
          <p:spPr>
            <a:xfrm>
              <a:off x="38100" y="38100"/>
              <a:ext cx="419100" cy="419100"/>
            </a:xfrm>
            <a:custGeom>
              <a:avLst/>
              <a:gdLst/>
              <a:ahLst/>
              <a:cxnLst/>
              <a:rect l="l" t="t" r="r" b="b"/>
              <a:pathLst>
                <a:path w="419100" h="419100">
                  <a:moveTo>
                    <a:pt x="209550" y="0"/>
                  </a:moveTo>
                  <a:cubicBezTo>
                    <a:pt x="93980" y="0"/>
                    <a:pt x="0" y="93980"/>
                    <a:pt x="0" y="209550"/>
                  </a:cubicBezTo>
                  <a:cubicBezTo>
                    <a:pt x="0" y="325120"/>
                    <a:pt x="93980" y="419100"/>
                    <a:pt x="209550" y="419100"/>
                  </a:cubicBezTo>
                  <a:cubicBezTo>
                    <a:pt x="325120" y="419100"/>
                    <a:pt x="419100" y="325120"/>
                    <a:pt x="419100" y="209550"/>
                  </a:cubicBezTo>
                  <a:cubicBezTo>
                    <a:pt x="419100" y="93980"/>
                    <a:pt x="325120" y="0"/>
                    <a:pt x="209550" y="0"/>
                  </a:cubicBezTo>
                  <a:close/>
                </a:path>
              </a:pathLst>
            </a:custGeom>
            <a:solidFill>
              <a:srgbClr val="48B4BB"/>
            </a:solidFill>
          </p:spPr>
          <p:txBody>
            <a:bodyPr/>
            <a:lstStyle/>
            <a:p>
              <a:endParaRPr lang="en-GB"/>
            </a:p>
          </p:txBody>
        </p:sp>
      </p:grpSp>
      <p:sp>
        <p:nvSpPr>
          <p:cNvPr id="20" name="TextBox 9">
            <a:extLst>
              <a:ext uri="{FF2B5EF4-FFF2-40B4-BE49-F238E27FC236}">
                <a16:creationId xmlns:a16="http://schemas.microsoft.com/office/drawing/2014/main" id="{439635AC-516D-94FB-C380-E592AC06D482}"/>
              </a:ext>
            </a:extLst>
          </p:cNvPr>
          <p:cNvSpPr txBox="1"/>
          <p:nvPr/>
        </p:nvSpPr>
        <p:spPr>
          <a:xfrm>
            <a:off x="12917959" y="2922761"/>
            <a:ext cx="2830989" cy="1240404"/>
          </a:xfrm>
          <a:prstGeom prst="rect">
            <a:avLst/>
          </a:prstGeom>
        </p:spPr>
        <p:txBody>
          <a:bodyPr wrap="square" lIns="0" tIns="0" rIns="0" bIns="0" rtlCol="0" anchor="t">
            <a:spAutoFit/>
          </a:bodyPr>
          <a:lstStyle/>
          <a:p>
            <a:pPr algn="ctr">
              <a:lnSpc>
                <a:spcPts val="5040"/>
              </a:lnSpc>
            </a:pPr>
            <a:r>
              <a:rPr lang="en-GB" sz="3600" dirty="0">
                <a:solidFill>
                  <a:schemeClr val="bg1"/>
                </a:solidFill>
              </a:rPr>
              <a:t>Your Digital Front Door</a:t>
            </a:r>
            <a:endParaRPr lang="en-US" sz="3600" b="1" dirty="0">
              <a:solidFill>
                <a:schemeClr val="bg1"/>
              </a:solidFill>
              <a:latin typeface="Arimo" panose="020B0604020202020204" charset="0"/>
              <a:ea typeface="Arimo" panose="020B0604020202020204" charset="0"/>
              <a:cs typeface="Arimo" panose="020B0604020202020204" charset="0"/>
            </a:endParaRPr>
          </a:p>
        </p:txBody>
      </p:sp>
      <p:sp>
        <p:nvSpPr>
          <p:cNvPr id="4" name="TextBox 11">
            <a:extLst>
              <a:ext uri="{FF2B5EF4-FFF2-40B4-BE49-F238E27FC236}">
                <a16:creationId xmlns:a16="http://schemas.microsoft.com/office/drawing/2014/main" id="{C5B1B238-CD89-ABD3-F92F-FFA1FA658D42}"/>
              </a:ext>
            </a:extLst>
          </p:cNvPr>
          <p:cNvSpPr txBox="1"/>
          <p:nvPr/>
        </p:nvSpPr>
        <p:spPr>
          <a:xfrm>
            <a:off x="1786719" y="3542963"/>
            <a:ext cx="8203309" cy="2215991"/>
          </a:xfrm>
          <a:prstGeom prst="rect">
            <a:avLst/>
          </a:prstGeom>
        </p:spPr>
        <p:txBody>
          <a:bodyPr wrap="square" lIns="0" tIns="0" rIns="0" bIns="0" rtlCol="0" anchor="t">
            <a:spAutoFit/>
          </a:bodyPr>
          <a:lstStyle/>
          <a:p>
            <a:pPr>
              <a:buNone/>
            </a:pPr>
            <a:r>
              <a:rPr lang="en-GB" sz="2400" b="1" dirty="0">
                <a:latin typeface="Arimo" panose="020B0604020202020204" charset="0"/>
                <a:ea typeface="Arimo" panose="020B0604020202020204" charset="0"/>
                <a:cs typeface="Arimo" panose="020B0604020202020204" charset="0"/>
              </a:rPr>
              <a:t>Our Goals</a:t>
            </a:r>
          </a:p>
          <a:p>
            <a:pPr>
              <a:buNone/>
            </a:pPr>
            <a:endParaRPr lang="en-GB" sz="2400" dirty="0">
              <a:latin typeface="Arimo" panose="020B0604020202020204" charset="0"/>
              <a:ea typeface="Arimo" panose="020B0604020202020204" charset="0"/>
              <a:cs typeface="Arimo" panose="020B0604020202020204" charset="0"/>
            </a:endParaRPr>
          </a:p>
          <a:p>
            <a:pPr marL="342900" indent="-342900">
              <a:buFont typeface="Arial" panose="020B0604020202020204" pitchFamily="34" charset="0"/>
              <a:buChar char="•"/>
            </a:pPr>
            <a:r>
              <a:rPr lang="en-GB" sz="2400" dirty="0">
                <a:latin typeface="Arimo" panose="020B0604020202020204" charset="0"/>
                <a:ea typeface="Arimo" panose="020B0604020202020204" charset="0"/>
                <a:cs typeface="Arimo" panose="020B0604020202020204" charset="0"/>
              </a:rPr>
              <a:t>Improve access and reduce wait times</a:t>
            </a:r>
          </a:p>
          <a:p>
            <a:pPr marL="342900" indent="-342900">
              <a:buFont typeface="Arial" panose="020B0604020202020204" pitchFamily="34" charset="0"/>
              <a:buChar char="•"/>
            </a:pPr>
            <a:r>
              <a:rPr lang="en-GB" sz="2400" dirty="0">
                <a:latin typeface="Arimo" panose="020B0604020202020204" charset="0"/>
                <a:ea typeface="Arimo" panose="020B0604020202020204" charset="0"/>
                <a:cs typeface="Arimo" panose="020B0604020202020204" charset="0"/>
              </a:rPr>
              <a:t>Ensure patients feel heard and supported</a:t>
            </a:r>
          </a:p>
          <a:p>
            <a:pPr marL="342900" indent="-342900">
              <a:buFont typeface="Arial" panose="020B0604020202020204" pitchFamily="34" charset="0"/>
              <a:buChar char="•"/>
            </a:pPr>
            <a:r>
              <a:rPr lang="en-GB" sz="2400" dirty="0">
                <a:latin typeface="Arimo" panose="020B0604020202020204" charset="0"/>
                <a:ea typeface="Arimo" panose="020B0604020202020204" charset="0"/>
                <a:cs typeface="Arimo" panose="020B0604020202020204" charset="0"/>
              </a:rPr>
              <a:t>Offer choice in how care is accessed</a:t>
            </a:r>
          </a:p>
          <a:p>
            <a:pPr marL="342900" indent="-342900">
              <a:buFont typeface="Arial" panose="020B0604020202020204" pitchFamily="34" charset="0"/>
              <a:buChar char="•"/>
            </a:pPr>
            <a:r>
              <a:rPr lang="en-GB" sz="2400" dirty="0">
                <a:latin typeface="Arimo" panose="020B0604020202020204" charset="0"/>
                <a:ea typeface="Arimo" panose="020B0604020202020204" charset="0"/>
                <a:cs typeface="Arimo" panose="020B0604020202020204" charset="0"/>
              </a:rPr>
              <a:t>Make things easier, not harder</a:t>
            </a:r>
          </a:p>
        </p:txBody>
      </p:sp>
    </p:spTree>
    <p:extLst>
      <p:ext uri="{BB962C8B-B14F-4D97-AF65-F5344CB8AC3E}">
        <p14:creationId xmlns:p14="http://schemas.microsoft.com/office/powerpoint/2010/main" val="178809146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8F31280-B8B3-BB25-4059-C63B4C374F72}"/>
            </a:ext>
          </a:extLst>
        </p:cNvPr>
        <p:cNvGrpSpPr/>
        <p:nvPr/>
      </p:nvGrpSpPr>
      <p:grpSpPr>
        <a:xfrm>
          <a:off x="0" y="0"/>
          <a:ext cx="0" cy="0"/>
          <a:chOff x="0" y="0"/>
          <a:chExt cx="0" cy="0"/>
        </a:xfrm>
      </p:grpSpPr>
      <p:grpSp>
        <p:nvGrpSpPr>
          <p:cNvPr id="15" name="Group 2">
            <a:extLst>
              <a:ext uri="{FF2B5EF4-FFF2-40B4-BE49-F238E27FC236}">
                <a16:creationId xmlns:a16="http://schemas.microsoft.com/office/drawing/2014/main" id="{48EEBC77-78BD-D6E7-042A-4168A5AF8C0F}"/>
              </a:ext>
            </a:extLst>
          </p:cNvPr>
          <p:cNvGrpSpPr/>
          <p:nvPr/>
        </p:nvGrpSpPr>
        <p:grpSpPr>
          <a:xfrm>
            <a:off x="13182600" y="0"/>
            <a:ext cx="5105400" cy="10287000"/>
            <a:chOff x="0" y="0"/>
            <a:chExt cx="2380840" cy="4070845"/>
          </a:xfrm>
        </p:grpSpPr>
        <p:sp>
          <p:nvSpPr>
            <p:cNvPr id="16" name="Freeform 3">
              <a:extLst>
                <a:ext uri="{FF2B5EF4-FFF2-40B4-BE49-F238E27FC236}">
                  <a16:creationId xmlns:a16="http://schemas.microsoft.com/office/drawing/2014/main" id="{AE4A1FB3-A932-BF51-EC46-768B8FDB21E5}"/>
                </a:ext>
              </a:extLst>
            </p:cNvPr>
            <p:cNvSpPr/>
            <p:nvPr/>
          </p:nvSpPr>
          <p:spPr>
            <a:xfrm>
              <a:off x="0" y="0"/>
              <a:ext cx="2380840" cy="4070845"/>
            </a:xfrm>
            <a:custGeom>
              <a:avLst/>
              <a:gdLst/>
              <a:ahLst/>
              <a:cxnLst/>
              <a:rect l="l" t="t" r="r" b="b"/>
              <a:pathLst>
                <a:path w="2380840" h="4070845">
                  <a:moveTo>
                    <a:pt x="0" y="0"/>
                  </a:moveTo>
                  <a:lnTo>
                    <a:pt x="2380840" y="0"/>
                  </a:lnTo>
                  <a:lnTo>
                    <a:pt x="2380840" y="4070845"/>
                  </a:lnTo>
                  <a:lnTo>
                    <a:pt x="0" y="4070845"/>
                  </a:lnTo>
                  <a:close/>
                </a:path>
              </a:pathLst>
            </a:custGeom>
            <a:solidFill>
              <a:srgbClr val="48B4BB"/>
            </a:solidFill>
          </p:spPr>
          <p:txBody>
            <a:bodyPr/>
            <a:lstStyle/>
            <a:p>
              <a:endParaRPr lang="en-GB"/>
            </a:p>
          </p:txBody>
        </p:sp>
      </p:grpSp>
      <p:grpSp>
        <p:nvGrpSpPr>
          <p:cNvPr id="17" name="Group 6">
            <a:extLst>
              <a:ext uri="{FF2B5EF4-FFF2-40B4-BE49-F238E27FC236}">
                <a16:creationId xmlns:a16="http://schemas.microsoft.com/office/drawing/2014/main" id="{ED1214E6-5E5B-07F5-A263-D67BFEA21BFB}"/>
              </a:ext>
            </a:extLst>
          </p:cNvPr>
          <p:cNvGrpSpPr>
            <a:grpSpLocks noChangeAspect="1"/>
          </p:cNvGrpSpPr>
          <p:nvPr/>
        </p:nvGrpSpPr>
        <p:grpSpPr>
          <a:xfrm>
            <a:off x="12219035" y="1492966"/>
            <a:ext cx="4099997" cy="4099997"/>
            <a:chOff x="0" y="0"/>
            <a:chExt cx="495300" cy="495300"/>
          </a:xfrm>
        </p:grpSpPr>
        <p:sp>
          <p:nvSpPr>
            <p:cNvPr id="18" name="Freeform 7">
              <a:extLst>
                <a:ext uri="{FF2B5EF4-FFF2-40B4-BE49-F238E27FC236}">
                  <a16:creationId xmlns:a16="http://schemas.microsoft.com/office/drawing/2014/main" id="{E96FBE3B-4E73-B2F1-0614-F05D6A4C1900}"/>
                </a:ext>
              </a:extLst>
            </p:cNvPr>
            <p:cNvSpPr/>
            <p:nvPr/>
          </p:nvSpPr>
          <p:spPr>
            <a:xfrm>
              <a:off x="0" y="0"/>
              <a:ext cx="495300" cy="495300"/>
            </a:xfrm>
            <a:custGeom>
              <a:avLst/>
              <a:gdLst/>
              <a:ahLst/>
              <a:cxnLst/>
              <a:rect l="l" t="t" r="r" b="b"/>
              <a:pathLst>
                <a:path w="495300" h="495300">
                  <a:moveTo>
                    <a:pt x="247650" y="0"/>
                  </a:moveTo>
                  <a:cubicBezTo>
                    <a:pt x="110490" y="0"/>
                    <a:pt x="0" y="110490"/>
                    <a:pt x="0" y="247650"/>
                  </a:cubicBezTo>
                  <a:cubicBezTo>
                    <a:pt x="0" y="384810"/>
                    <a:pt x="110490" y="495300"/>
                    <a:pt x="247650" y="495300"/>
                  </a:cubicBezTo>
                  <a:cubicBezTo>
                    <a:pt x="383540" y="495300"/>
                    <a:pt x="495300" y="384810"/>
                    <a:pt x="495300" y="247650"/>
                  </a:cubicBezTo>
                  <a:cubicBezTo>
                    <a:pt x="495300" y="110490"/>
                    <a:pt x="383540" y="0"/>
                    <a:pt x="247650" y="0"/>
                  </a:cubicBezTo>
                  <a:close/>
                  <a:moveTo>
                    <a:pt x="247650" y="457200"/>
                  </a:moveTo>
                  <a:cubicBezTo>
                    <a:pt x="132080" y="457200"/>
                    <a:pt x="38100" y="363220"/>
                    <a:pt x="38100" y="247650"/>
                  </a:cubicBezTo>
                  <a:cubicBezTo>
                    <a:pt x="38100" y="132080"/>
                    <a:pt x="132080" y="38100"/>
                    <a:pt x="247650" y="38100"/>
                  </a:cubicBezTo>
                  <a:cubicBezTo>
                    <a:pt x="363220" y="38100"/>
                    <a:pt x="457200" y="132080"/>
                    <a:pt x="457200" y="247650"/>
                  </a:cubicBezTo>
                  <a:cubicBezTo>
                    <a:pt x="457200" y="363220"/>
                    <a:pt x="363220" y="457200"/>
                    <a:pt x="247650" y="457200"/>
                  </a:cubicBezTo>
                  <a:close/>
                </a:path>
              </a:pathLst>
            </a:custGeom>
            <a:solidFill>
              <a:srgbClr val="FFFFFF"/>
            </a:solidFill>
          </p:spPr>
          <p:txBody>
            <a:bodyPr/>
            <a:lstStyle/>
            <a:p>
              <a:endParaRPr lang="en-GB"/>
            </a:p>
          </p:txBody>
        </p:sp>
        <p:sp>
          <p:nvSpPr>
            <p:cNvPr id="19" name="Freeform 8">
              <a:extLst>
                <a:ext uri="{FF2B5EF4-FFF2-40B4-BE49-F238E27FC236}">
                  <a16:creationId xmlns:a16="http://schemas.microsoft.com/office/drawing/2014/main" id="{510C7619-11C1-1FE0-9686-8D11A8C27CF5}"/>
                </a:ext>
              </a:extLst>
            </p:cNvPr>
            <p:cNvSpPr/>
            <p:nvPr/>
          </p:nvSpPr>
          <p:spPr>
            <a:xfrm>
              <a:off x="38100" y="38100"/>
              <a:ext cx="419100" cy="419100"/>
            </a:xfrm>
            <a:custGeom>
              <a:avLst/>
              <a:gdLst/>
              <a:ahLst/>
              <a:cxnLst/>
              <a:rect l="l" t="t" r="r" b="b"/>
              <a:pathLst>
                <a:path w="419100" h="419100">
                  <a:moveTo>
                    <a:pt x="209550" y="0"/>
                  </a:moveTo>
                  <a:cubicBezTo>
                    <a:pt x="93980" y="0"/>
                    <a:pt x="0" y="93980"/>
                    <a:pt x="0" y="209550"/>
                  </a:cubicBezTo>
                  <a:cubicBezTo>
                    <a:pt x="0" y="325120"/>
                    <a:pt x="93980" y="419100"/>
                    <a:pt x="209550" y="419100"/>
                  </a:cubicBezTo>
                  <a:cubicBezTo>
                    <a:pt x="325120" y="419100"/>
                    <a:pt x="419100" y="325120"/>
                    <a:pt x="419100" y="209550"/>
                  </a:cubicBezTo>
                  <a:cubicBezTo>
                    <a:pt x="419100" y="93980"/>
                    <a:pt x="325120" y="0"/>
                    <a:pt x="209550" y="0"/>
                  </a:cubicBezTo>
                  <a:close/>
                </a:path>
              </a:pathLst>
            </a:custGeom>
            <a:solidFill>
              <a:srgbClr val="48B4BB"/>
            </a:solidFill>
          </p:spPr>
          <p:txBody>
            <a:bodyPr/>
            <a:lstStyle/>
            <a:p>
              <a:endParaRPr lang="en-GB"/>
            </a:p>
          </p:txBody>
        </p:sp>
      </p:grpSp>
      <p:sp>
        <p:nvSpPr>
          <p:cNvPr id="20" name="TextBox 9">
            <a:extLst>
              <a:ext uri="{FF2B5EF4-FFF2-40B4-BE49-F238E27FC236}">
                <a16:creationId xmlns:a16="http://schemas.microsoft.com/office/drawing/2014/main" id="{70B7C918-A499-18D4-9A7C-8AAA4AD1241E}"/>
              </a:ext>
            </a:extLst>
          </p:cNvPr>
          <p:cNvSpPr txBox="1"/>
          <p:nvPr/>
        </p:nvSpPr>
        <p:spPr>
          <a:xfrm>
            <a:off x="12917959" y="2922761"/>
            <a:ext cx="2830989" cy="1240404"/>
          </a:xfrm>
          <a:prstGeom prst="rect">
            <a:avLst/>
          </a:prstGeom>
        </p:spPr>
        <p:txBody>
          <a:bodyPr wrap="square" lIns="0" tIns="0" rIns="0" bIns="0" rtlCol="0" anchor="t">
            <a:spAutoFit/>
          </a:bodyPr>
          <a:lstStyle/>
          <a:p>
            <a:pPr algn="ctr">
              <a:lnSpc>
                <a:spcPts val="5040"/>
              </a:lnSpc>
            </a:pPr>
            <a:r>
              <a:rPr lang="en-GB" sz="3600" dirty="0">
                <a:solidFill>
                  <a:schemeClr val="bg1"/>
                </a:solidFill>
              </a:rPr>
              <a:t>Your Digital Front Door</a:t>
            </a:r>
            <a:endParaRPr lang="en-US" sz="3600" b="1" dirty="0">
              <a:solidFill>
                <a:schemeClr val="bg1"/>
              </a:solidFill>
              <a:latin typeface="Arimo" panose="020B0604020202020204" charset="0"/>
              <a:ea typeface="Arimo" panose="020B0604020202020204" charset="0"/>
              <a:cs typeface="Arimo" panose="020B0604020202020204" charset="0"/>
            </a:endParaRPr>
          </a:p>
        </p:txBody>
      </p:sp>
      <p:sp>
        <p:nvSpPr>
          <p:cNvPr id="3" name="TextBox 2">
            <a:extLst>
              <a:ext uri="{FF2B5EF4-FFF2-40B4-BE49-F238E27FC236}">
                <a16:creationId xmlns:a16="http://schemas.microsoft.com/office/drawing/2014/main" id="{642C8AAC-AFBD-86E5-81DA-DBC21F5F57A4}"/>
              </a:ext>
            </a:extLst>
          </p:cNvPr>
          <p:cNvSpPr txBox="1"/>
          <p:nvPr/>
        </p:nvSpPr>
        <p:spPr>
          <a:xfrm>
            <a:off x="2001950" y="3695700"/>
            <a:ext cx="7811024" cy="2677656"/>
          </a:xfrm>
          <a:prstGeom prst="rect">
            <a:avLst/>
          </a:prstGeom>
          <a:noFill/>
        </p:spPr>
        <p:txBody>
          <a:bodyPr wrap="square">
            <a:spAutoFit/>
          </a:bodyPr>
          <a:lstStyle/>
          <a:p>
            <a:pPr>
              <a:defRPr sz="1400">
                <a:solidFill>
                  <a:srgbClr val="000000"/>
                </a:solidFill>
              </a:defRPr>
            </a:pPr>
            <a:r>
              <a:rPr lang="en-GB" sz="2400" b="1" dirty="0"/>
              <a:t>What is SystmConnect?</a:t>
            </a:r>
          </a:p>
          <a:p>
            <a:pPr>
              <a:defRPr sz="1400">
                <a:solidFill>
                  <a:srgbClr val="000000"/>
                </a:solidFill>
              </a:defRPr>
            </a:pPr>
            <a:endParaRPr lang="en-GB" sz="2400" dirty="0"/>
          </a:p>
          <a:p>
            <a:pPr marL="342900" indent="-342900">
              <a:buFont typeface="Arial" panose="020B0604020202020204" pitchFamily="34" charset="0"/>
              <a:buChar char="•"/>
              <a:defRPr sz="1400">
                <a:solidFill>
                  <a:srgbClr val="000000"/>
                </a:solidFill>
              </a:defRPr>
            </a:pPr>
            <a:r>
              <a:rPr lang="en-GB" sz="2400" dirty="0"/>
              <a:t>A secure online platform for contacting the practice</a:t>
            </a:r>
          </a:p>
          <a:p>
            <a:pPr marL="342900" indent="-342900">
              <a:buFont typeface="Arial" panose="020B0604020202020204" pitchFamily="34" charset="0"/>
              <a:buChar char="•"/>
              <a:defRPr sz="1400">
                <a:solidFill>
                  <a:srgbClr val="000000"/>
                </a:solidFill>
              </a:defRPr>
            </a:pPr>
            <a:r>
              <a:rPr lang="en-GB" sz="2400" dirty="0"/>
              <a:t>With some elements available 24/7</a:t>
            </a:r>
          </a:p>
          <a:p>
            <a:pPr marL="342900" indent="-342900">
              <a:buFont typeface="Arial" panose="020B0604020202020204" pitchFamily="34" charset="0"/>
              <a:buChar char="•"/>
              <a:defRPr sz="1400">
                <a:solidFill>
                  <a:srgbClr val="000000"/>
                </a:solidFill>
              </a:defRPr>
            </a:pPr>
            <a:r>
              <a:rPr lang="en-GB" sz="2400" dirty="0"/>
              <a:t>Routes your query to the right team quickly</a:t>
            </a:r>
          </a:p>
          <a:p>
            <a:pPr marL="342900" indent="-342900">
              <a:buFont typeface="Arial" panose="020B0604020202020204" pitchFamily="34" charset="0"/>
              <a:buChar char="•"/>
              <a:defRPr sz="1400">
                <a:solidFill>
                  <a:srgbClr val="000000"/>
                </a:solidFill>
              </a:defRPr>
            </a:pPr>
            <a:r>
              <a:rPr lang="en-GB" sz="2400" dirty="0"/>
              <a:t>Works on mobiles, tablets, and computers</a:t>
            </a:r>
          </a:p>
          <a:p>
            <a:pPr marL="342900" indent="-342900">
              <a:buFont typeface="Arial" panose="020B0604020202020204" pitchFamily="34" charset="0"/>
              <a:buChar char="•"/>
              <a:defRPr sz="1400">
                <a:solidFill>
                  <a:srgbClr val="000000"/>
                </a:solidFill>
              </a:defRPr>
            </a:pPr>
            <a:r>
              <a:rPr lang="en-GB" sz="2400" dirty="0"/>
              <a:t>For those of you that have used it – eConsult, upgraded</a:t>
            </a:r>
          </a:p>
        </p:txBody>
      </p:sp>
    </p:spTree>
    <p:extLst>
      <p:ext uri="{BB962C8B-B14F-4D97-AF65-F5344CB8AC3E}">
        <p14:creationId xmlns:p14="http://schemas.microsoft.com/office/powerpoint/2010/main" val="428741459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B8295ED-2CB6-CD4C-889F-DB3D213FC362}"/>
            </a:ext>
          </a:extLst>
        </p:cNvPr>
        <p:cNvGrpSpPr/>
        <p:nvPr/>
      </p:nvGrpSpPr>
      <p:grpSpPr>
        <a:xfrm>
          <a:off x="0" y="0"/>
          <a:ext cx="0" cy="0"/>
          <a:chOff x="0" y="0"/>
          <a:chExt cx="0" cy="0"/>
        </a:xfrm>
      </p:grpSpPr>
      <p:grpSp>
        <p:nvGrpSpPr>
          <p:cNvPr id="15" name="Group 2">
            <a:extLst>
              <a:ext uri="{FF2B5EF4-FFF2-40B4-BE49-F238E27FC236}">
                <a16:creationId xmlns:a16="http://schemas.microsoft.com/office/drawing/2014/main" id="{033861C5-DB4F-FDA3-BD28-71A90F601BFF}"/>
              </a:ext>
            </a:extLst>
          </p:cNvPr>
          <p:cNvGrpSpPr/>
          <p:nvPr/>
        </p:nvGrpSpPr>
        <p:grpSpPr>
          <a:xfrm>
            <a:off x="13182600" y="0"/>
            <a:ext cx="5105400" cy="10287000"/>
            <a:chOff x="0" y="0"/>
            <a:chExt cx="2380840" cy="4070845"/>
          </a:xfrm>
        </p:grpSpPr>
        <p:sp>
          <p:nvSpPr>
            <p:cNvPr id="16" name="Freeform 3">
              <a:extLst>
                <a:ext uri="{FF2B5EF4-FFF2-40B4-BE49-F238E27FC236}">
                  <a16:creationId xmlns:a16="http://schemas.microsoft.com/office/drawing/2014/main" id="{94CD3D4F-7213-5AAA-5A49-E50D4A5D1B90}"/>
                </a:ext>
              </a:extLst>
            </p:cNvPr>
            <p:cNvSpPr/>
            <p:nvPr/>
          </p:nvSpPr>
          <p:spPr>
            <a:xfrm>
              <a:off x="0" y="0"/>
              <a:ext cx="2380840" cy="4070845"/>
            </a:xfrm>
            <a:custGeom>
              <a:avLst/>
              <a:gdLst/>
              <a:ahLst/>
              <a:cxnLst/>
              <a:rect l="l" t="t" r="r" b="b"/>
              <a:pathLst>
                <a:path w="2380840" h="4070845">
                  <a:moveTo>
                    <a:pt x="0" y="0"/>
                  </a:moveTo>
                  <a:lnTo>
                    <a:pt x="2380840" y="0"/>
                  </a:lnTo>
                  <a:lnTo>
                    <a:pt x="2380840" y="4070845"/>
                  </a:lnTo>
                  <a:lnTo>
                    <a:pt x="0" y="4070845"/>
                  </a:lnTo>
                  <a:close/>
                </a:path>
              </a:pathLst>
            </a:custGeom>
            <a:solidFill>
              <a:srgbClr val="48B4BB"/>
            </a:solidFill>
          </p:spPr>
          <p:txBody>
            <a:bodyPr/>
            <a:lstStyle/>
            <a:p>
              <a:endParaRPr lang="en-GB"/>
            </a:p>
          </p:txBody>
        </p:sp>
      </p:grpSp>
      <p:grpSp>
        <p:nvGrpSpPr>
          <p:cNvPr id="17" name="Group 6">
            <a:extLst>
              <a:ext uri="{FF2B5EF4-FFF2-40B4-BE49-F238E27FC236}">
                <a16:creationId xmlns:a16="http://schemas.microsoft.com/office/drawing/2014/main" id="{05BA0A88-CFEB-87B5-62A5-C38CC7A957DE}"/>
              </a:ext>
            </a:extLst>
          </p:cNvPr>
          <p:cNvGrpSpPr>
            <a:grpSpLocks noChangeAspect="1"/>
          </p:cNvGrpSpPr>
          <p:nvPr/>
        </p:nvGrpSpPr>
        <p:grpSpPr>
          <a:xfrm>
            <a:off x="12219035" y="1492966"/>
            <a:ext cx="4099997" cy="4099997"/>
            <a:chOff x="0" y="0"/>
            <a:chExt cx="495300" cy="495300"/>
          </a:xfrm>
        </p:grpSpPr>
        <p:sp>
          <p:nvSpPr>
            <p:cNvPr id="18" name="Freeform 7">
              <a:extLst>
                <a:ext uri="{FF2B5EF4-FFF2-40B4-BE49-F238E27FC236}">
                  <a16:creationId xmlns:a16="http://schemas.microsoft.com/office/drawing/2014/main" id="{A6A87415-8E29-674F-5E77-C4003E80ADD7}"/>
                </a:ext>
              </a:extLst>
            </p:cNvPr>
            <p:cNvSpPr/>
            <p:nvPr/>
          </p:nvSpPr>
          <p:spPr>
            <a:xfrm>
              <a:off x="0" y="0"/>
              <a:ext cx="495300" cy="495300"/>
            </a:xfrm>
            <a:custGeom>
              <a:avLst/>
              <a:gdLst/>
              <a:ahLst/>
              <a:cxnLst/>
              <a:rect l="l" t="t" r="r" b="b"/>
              <a:pathLst>
                <a:path w="495300" h="495300">
                  <a:moveTo>
                    <a:pt x="247650" y="0"/>
                  </a:moveTo>
                  <a:cubicBezTo>
                    <a:pt x="110490" y="0"/>
                    <a:pt x="0" y="110490"/>
                    <a:pt x="0" y="247650"/>
                  </a:cubicBezTo>
                  <a:cubicBezTo>
                    <a:pt x="0" y="384810"/>
                    <a:pt x="110490" y="495300"/>
                    <a:pt x="247650" y="495300"/>
                  </a:cubicBezTo>
                  <a:cubicBezTo>
                    <a:pt x="383540" y="495300"/>
                    <a:pt x="495300" y="384810"/>
                    <a:pt x="495300" y="247650"/>
                  </a:cubicBezTo>
                  <a:cubicBezTo>
                    <a:pt x="495300" y="110490"/>
                    <a:pt x="383540" y="0"/>
                    <a:pt x="247650" y="0"/>
                  </a:cubicBezTo>
                  <a:close/>
                  <a:moveTo>
                    <a:pt x="247650" y="457200"/>
                  </a:moveTo>
                  <a:cubicBezTo>
                    <a:pt x="132080" y="457200"/>
                    <a:pt x="38100" y="363220"/>
                    <a:pt x="38100" y="247650"/>
                  </a:cubicBezTo>
                  <a:cubicBezTo>
                    <a:pt x="38100" y="132080"/>
                    <a:pt x="132080" y="38100"/>
                    <a:pt x="247650" y="38100"/>
                  </a:cubicBezTo>
                  <a:cubicBezTo>
                    <a:pt x="363220" y="38100"/>
                    <a:pt x="457200" y="132080"/>
                    <a:pt x="457200" y="247650"/>
                  </a:cubicBezTo>
                  <a:cubicBezTo>
                    <a:pt x="457200" y="363220"/>
                    <a:pt x="363220" y="457200"/>
                    <a:pt x="247650" y="457200"/>
                  </a:cubicBezTo>
                  <a:close/>
                </a:path>
              </a:pathLst>
            </a:custGeom>
            <a:solidFill>
              <a:srgbClr val="FFFFFF"/>
            </a:solidFill>
          </p:spPr>
          <p:txBody>
            <a:bodyPr/>
            <a:lstStyle/>
            <a:p>
              <a:endParaRPr lang="en-GB"/>
            </a:p>
          </p:txBody>
        </p:sp>
        <p:sp>
          <p:nvSpPr>
            <p:cNvPr id="19" name="Freeform 8">
              <a:extLst>
                <a:ext uri="{FF2B5EF4-FFF2-40B4-BE49-F238E27FC236}">
                  <a16:creationId xmlns:a16="http://schemas.microsoft.com/office/drawing/2014/main" id="{01D6EDD1-69B4-AEA6-6C66-BEDEFCCDE6D3}"/>
                </a:ext>
              </a:extLst>
            </p:cNvPr>
            <p:cNvSpPr/>
            <p:nvPr/>
          </p:nvSpPr>
          <p:spPr>
            <a:xfrm>
              <a:off x="38100" y="38100"/>
              <a:ext cx="419100" cy="419100"/>
            </a:xfrm>
            <a:custGeom>
              <a:avLst/>
              <a:gdLst/>
              <a:ahLst/>
              <a:cxnLst/>
              <a:rect l="l" t="t" r="r" b="b"/>
              <a:pathLst>
                <a:path w="419100" h="419100">
                  <a:moveTo>
                    <a:pt x="209550" y="0"/>
                  </a:moveTo>
                  <a:cubicBezTo>
                    <a:pt x="93980" y="0"/>
                    <a:pt x="0" y="93980"/>
                    <a:pt x="0" y="209550"/>
                  </a:cubicBezTo>
                  <a:cubicBezTo>
                    <a:pt x="0" y="325120"/>
                    <a:pt x="93980" y="419100"/>
                    <a:pt x="209550" y="419100"/>
                  </a:cubicBezTo>
                  <a:cubicBezTo>
                    <a:pt x="325120" y="419100"/>
                    <a:pt x="419100" y="325120"/>
                    <a:pt x="419100" y="209550"/>
                  </a:cubicBezTo>
                  <a:cubicBezTo>
                    <a:pt x="419100" y="93980"/>
                    <a:pt x="325120" y="0"/>
                    <a:pt x="209550" y="0"/>
                  </a:cubicBezTo>
                  <a:close/>
                </a:path>
              </a:pathLst>
            </a:custGeom>
            <a:solidFill>
              <a:srgbClr val="48B4BB"/>
            </a:solidFill>
          </p:spPr>
          <p:txBody>
            <a:bodyPr/>
            <a:lstStyle/>
            <a:p>
              <a:endParaRPr lang="en-GB"/>
            </a:p>
          </p:txBody>
        </p:sp>
      </p:grpSp>
      <p:sp>
        <p:nvSpPr>
          <p:cNvPr id="20" name="TextBox 9">
            <a:extLst>
              <a:ext uri="{FF2B5EF4-FFF2-40B4-BE49-F238E27FC236}">
                <a16:creationId xmlns:a16="http://schemas.microsoft.com/office/drawing/2014/main" id="{55C10E89-DE05-BFD8-1EF0-3D81F3B65EE5}"/>
              </a:ext>
            </a:extLst>
          </p:cNvPr>
          <p:cNvSpPr txBox="1"/>
          <p:nvPr/>
        </p:nvSpPr>
        <p:spPr>
          <a:xfrm>
            <a:off x="12917959" y="2922761"/>
            <a:ext cx="2830989" cy="1240404"/>
          </a:xfrm>
          <a:prstGeom prst="rect">
            <a:avLst/>
          </a:prstGeom>
        </p:spPr>
        <p:txBody>
          <a:bodyPr wrap="square" lIns="0" tIns="0" rIns="0" bIns="0" rtlCol="0" anchor="t">
            <a:spAutoFit/>
          </a:bodyPr>
          <a:lstStyle/>
          <a:p>
            <a:pPr algn="ctr">
              <a:lnSpc>
                <a:spcPts val="5040"/>
              </a:lnSpc>
            </a:pPr>
            <a:r>
              <a:rPr lang="en-GB" sz="3600" dirty="0">
                <a:solidFill>
                  <a:schemeClr val="bg1"/>
                </a:solidFill>
              </a:rPr>
              <a:t>Your Digital Front Door</a:t>
            </a:r>
            <a:endParaRPr lang="en-US" sz="3600" b="1" dirty="0">
              <a:solidFill>
                <a:schemeClr val="bg1"/>
              </a:solidFill>
              <a:latin typeface="Arimo" panose="020B0604020202020204" charset="0"/>
              <a:ea typeface="Arimo" panose="020B0604020202020204" charset="0"/>
              <a:cs typeface="Arimo" panose="020B0604020202020204" charset="0"/>
            </a:endParaRPr>
          </a:p>
        </p:txBody>
      </p:sp>
      <p:sp>
        <p:nvSpPr>
          <p:cNvPr id="2" name="TextBox 1">
            <a:extLst>
              <a:ext uri="{FF2B5EF4-FFF2-40B4-BE49-F238E27FC236}">
                <a16:creationId xmlns:a16="http://schemas.microsoft.com/office/drawing/2014/main" id="{79A66ACC-D2F3-23EE-4F5E-93275FCE061B}"/>
              </a:ext>
            </a:extLst>
          </p:cNvPr>
          <p:cNvSpPr txBox="1"/>
          <p:nvPr/>
        </p:nvSpPr>
        <p:spPr>
          <a:xfrm>
            <a:off x="1968968" y="2910819"/>
            <a:ext cx="9689632" cy="4524315"/>
          </a:xfrm>
          <a:prstGeom prst="rect">
            <a:avLst/>
          </a:prstGeom>
          <a:noFill/>
        </p:spPr>
        <p:txBody>
          <a:bodyPr wrap="square">
            <a:spAutoFit/>
          </a:bodyPr>
          <a:lstStyle/>
          <a:p>
            <a:pPr>
              <a:buNone/>
            </a:pPr>
            <a:r>
              <a:rPr lang="en-GB" sz="2400" b="1" dirty="0">
                <a:latin typeface="Arimo" panose="020B0604020202020204" charset="0"/>
                <a:ea typeface="Arimo" panose="020B0604020202020204" charset="0"/>
                <a:cs typeface="Arimo" panose="020B0604020202020204" charset="0"/>
              </a:rPr>
              <a:t>Why SystmConnect?</a:t>
            </a:r>
          </a:p>
          <a:p>
            <a:pPr>
              <a:buNone/>
            </a:pPr>
            <a:endParaRPr lang="en-GB" sz="2400" dirty="0">
              <a:latin typeface="Arimo" panose="020B0604020202020204" charset="0"/>
              <a:ea typeface="Arimo" panose="020B0604020202020204" charset="0"/>
              <a:cs typeface="Arimo" panose="020B0604020202020204" charset="0"/>
            </a:endParaRPr>
          </a:p>
          <a:p>
            <a:pPr marL="342900" indent="-342900">
              <a:buFont typeface="Arial" panose="020B0604020202020204" pitchFamily="34" charset="0"/>
              <a:buChar char="•"/>
            </a:pPr>
            <a:r>
              <a:rPr lang="en-GB" sz="2400" dirty="0">
                <a:latin typeface="Arimo" panose="020B0604020202020204" charset="0"/>
                <a:ea typeface="Arimo" panose="020B0604020202020204" charset="0"/>
                <a:cs typeface="Arimo" panose="020B0604020202020204" charset="0"/>
              </a:rPr>
              <a:t>Integrates with existing routes and clinical system</a:t>
            </a:r>
          </a:p>
          <a:p>
            <a:pPr marL="342900" indent="-342900">
              <a:buFont typeface="Arial" panose="020B0604020202020204" pitchFamily="34" charset="0"/>
              <a:buChar char="•"/>
            </a:pPr>
            <a:r>
              <a:rPr lang="en-GB" sz="2400" dirty="0">
                <a:latin typeface="Arimo" panose="020B0604020202020204" charset="0"/>
                <a:ea typeface="Arimo" panose="020B0604020202020204" charset="0"/>
                <a:cs typeface="Arimo" panose="020B0604020202020204" charset="0"/>
              </a:rPr>
              <a:t>Targeted request types to maximise efficiency</a:t>
            </a:r>
          </a:p>
          <a:p>
            <a:pPr marL="342900" indent="-342900">
              <a:buFont typeface="Arial" panose="020B0604020202020204" pitchFamily="34" charset="0"/>
              <a:buChar char="•"/>
            </a:pPr>
            <a:r>
              <a:rPr lang="en-GB" sz="2400" dirty="0">
                <a:latin typeface="Arimo" panose="020B0604020202020204" charset="0"/>
                <a:ea typeface="Arimo" panose="020B0604020202020204" charset="0"/>
                <a:cs typeface="Arimo" panose="020B0604020202020204" charset="0"/>
              </a:rPr>
              <a:t>No account required – but you can log in using NHS App or SystmOnline/</a:t>
            </a:r>
            <a:r>
              <a:rPr lang="en-GB" sz="2400" dirty="0" err="1">
                <a:latin typeface="Arimo" panose="020B0604020202020204" charset="0"/>
                <a:ea typeface="Arimo" panose="020B0604020202020204" charset="0"/>
                <a:cs typeface="Arimo" panose="020B0604020202020204" charset="0"/>
              </a:rPr>
              <a:t>Airmid</a:t>
            </a:r>
            <a:r>
              <a:rPr lang="en-GB" sz="2400" dirty="0">
                <a:latin typeface="Arimo" panose="020B0604020202020204" charset="0"/>
                <a:ea typeface="Arimo" panose="020B0604020202020204" charset="0"/>
                <a:cs typeface="Arimo" panose="020B0604020202020204" charset="0"/>
              </a:rPr>
              <a:t> credentials to speed things up</a:t>
            </a:r>
          </a:p>
          <a:p>
            <a:pPr marL="342900" indent="-342900">
              <a:buFont typeface="Arial" panose="020B0604020202020204" pitchFamily="34" charset="0"/>
              <a:buChar char="•"/>
            </a:pPr>
            <a:r>
              <a:rPr lang="en-GB" sz="2400" dirty="0">
                <a:latin typeface="Arimo" panose="020B0604020202020204" charset="0"/>
                <a:ea typeface="Arimo" panose="020B0604020202020204" charset="0"/>
                <a:cs typeface="Arimo" panose="020B0604020202020204" charset="0"/>
              </a:rPr>
              <a:t>Reduce pressure on phone lines</a:t>
            </a:r>
          </a:p>
          <a:p>
            <a:pPr marL="342900" indent="-342900">
              <a:buFont typeface="Arial" panose="020B0604020202020204" pitchFamily="34" charset="0"/>
              <a:buChar char="•"/>
            </a:pPr>
            <a:r>
              <a:rPr lang="en-GB" sz="2400" dirty="0">
                <a:latin typeface="Arimo" panose="020B0604020202020204" charset="0"/>
                <a:ea typeface="Arimo" panose="020B0604020202020204" charset="0"/>
                <a:cs typeface="Arimo" panose="020B0604020202020204" charset="0"/>
              </a:rPr>
              <a:t>Easier for patients to explain their needs</a:t>
            </a:r>
          </a:p>
          <a:p>
            <a:pPr marL="342900" indent="-342900">
              <a:buFont typeface="Arial" panose="020B0604020202020204" pitchFamily="34" charset="0"/>
              <a:buChar char="•"/>
            </a:pPr>
            <a:r>
              <a:rPr lang="en-GB" sz="2400" dirty="0">
                <a:latin typeface="Arimo" panose="020B0604020202020204" charset="0"/>
                <a:ea typeface="Arimo" panose="020B0604020202020204" charset="0"/>
                <a:cs typeface="Arimo" panose="020B0604020202020204" charset="0"/>
              </a:rPr>
              <a:t>Prioritised based on clinical need</a:t>
            </a:r>
          </a:p>
          <a:p>
            <a:pPr marL="342900" indent="-342900">
              <a:buFont typeface="Arial" panose="020B0604020202020204" pitchFamily="34" charset="0"/>
              <a:buChar char="•"/>
            </a:pPr>
            <a:r>
              <a:rPr lang="en-GB" sz="2400" dirty="0">
                <a:latin typeface="Arimo" panose="020B0604020202020204" charset="0"/>
                <a:ea typeface="Arimo" panose="020B0604020202020204" charset="0"/>
                <a:cs typeface="Arimo" panose="020B0604020202020204" charset="0"/>
              </a:rPr>
              <a:t>Speeds up response for many</a:t>
            </a:r>
          </a:p>
          <a:p>
            <a:pPr marL="342900" indent="-342900">
              <a:buFont typeface="Arial" panose="020B0604020202020204" pitchFamily="34" charset="0"/>
              <a:buChar char="•"/>
            </a:pPr>
            <a:r>
              <a:rPr lang="en-GB" sz="2400" dirty="0">
                <a:latin typeface="Arimo" panose="020B0604020202020204" charset="0"/>
                <a:ea typeface="Arimo" panose="020B0604020202020204" charset="0"/>
                <a:cs typeface="Arimo" panose="020B0604020202020204" charset="0"/>
              </a:rPr>
              <a:t>No need to queue - Submit non-urgent / routine requests and await a response</a:t>
            </a:r>
          </a:p>
        </p:txBody>
      </p:sp>
    </p:spTree>
    <p:extLst>
      <p:ext uri="{BB962C8B-B14F-4D97-AF65-F5344CB8AC3E}">
        <p14:creationId xmlns:p14="http://schemas.microsoft.com/office/powerpoint/2010/main" val="117734917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18ABA47-E619-3391-CF86-56E028F4D9A1}"/>
            </a:ext>
          </a:extLst>
        </p:cNvPr>
        <p:cNvGrpSpPr/>
        <p:nvPr/>
      </p:nvGrpSpPr>
      <p:grpSpPr>
        <a:xfrm>
          <a:off x="0" y="0"/>
          <a:ext cx="0" cy="0"/>
          <a:chOff x="0" y="0"/>
          <a:chExt cx="0" cy="0"/>
        </a:xfrm>
      </p:grpSpPr>
      <p:grpSp>
        <p:nvGrpSpPr>
          <p:cNvPr id="15" name="Group 2">
            <a:extLst>
              <a:ext uri="{FF2B5EF4-FFF2-40B4-BE49-F238E27FC236}">
                <a16:creationId xmlns:a16="http://schemas.microsoft.com/office/drawing/2014/main" id="{F6A2A4DE-6866-0794-6A64-76C0F923F1E8}"/>
              </a:ext>
            </a:extLst>
          </p:cNvPr>
          <p:cNvGrpSpPr/>
          <p:nvPr/>
        </p:nvGrpSpPr>
        <p:grpSpPr>
          <a:xfrm>
            <a:off x="13182600" y="0"/>
            <a:ext cx="5105400" cy="10287000"/>
            <a:chOff x="0" y="0"/>
            <a:chExt cx="2380840" cy="4070845"/>
          </a:xfrm>
        </p:grpSpPr>
        <p:sp>
          <p:nvSpPr>
            <p:cNvPr id="16" name="Freeform 3">
              <a:extLst>
                <a:ext uri="{FF2B5EF4-FFF2-40B4-BE49-F238E27FC236}">
                  <a16:creationId xmlns:a16="http://schemas.microsoft.com/office/drawing/2014/main" id="{950D931D-EB8D-9DCB-998E-5682DE96C348}"/>
                </a:ext>
              </a:extLst>
            </p:cNvPr>
            <p:cNvSpPr/>
            <p:nvPr/>
          </p:nvSpPr>
          <p:spPr>
            <a:xfrm>
              <a:off x="0" y="0"/>
              <a:ext cx="2380840" cy="4070845"/>
            </a:xfrm>
            <a:custGeom>
              <a:avLst/>
              <a:gdLst/>
              <a:ahLst/>
              <a:cxnLst/>
              <a:rect l="l" t="t" r="r" b="b"/>
              <a:pathLst>
                <a:path w="2380840" h="4070845">
                  <a:moveTo>
                    <a:pt x="0" y="0"/>
                  </a:moveTo>
                  <a:lnTo>
                    <a:pt x="2380840" y="0"/>
                  </a:lnTo>
                  <a:lnTo>
                    <a:pt x="2380840" y="4070845"/>
                  </a:lnTo>
                  <a:lnTo>
                    <a:pt x="0" y="4070845"/>
                  </a:lnTo>
                  <a:close/>
                </a:path>
              </a:pathLst>
            </a:custGeom>
            <a:solidFill>
              <a:srgbClr val="48B4BB"/>
            </a:solidFill>
          </p:spPr>
          <p:txBody>
            <a:bodyPr/>
            <a:lstStyle/>
            <a:p>
              <a:endParaRPr lang="en-GB"/>
            </a:p>
          </p:txBody>
        </p:sp>
      </p:grpSp>
      <p:grpSp>
        <p:nvGrpSpPr>
          <p:cNvPr id="17" name="Group 6">
            <a:extLst>
              <a:ext uri="{FF2B5EF4-FFF2-40B4-BE49-F238E27FC236}">
                <a16:creationId xmlns:a16="http://schemas.microsoft.com/office/drawing/2014/main" id="{790B6148-96D8-45FB-5C17-ADD55214390E}"/>
              </a:ext>
            </a:extLst>
          </p:cNvPr>
          <p:cNvGrpSpPr>
            <a:grpSpLocks noChangeAspect="1"/>
          </p:cNvGrpSpPr>
          <p:nvPr/>
        </p:nvGrpSpPr>
        <p:grpSpPr>
          <a:xfrm>
            <a:off x="12219035" y="1492966"/>
            <a:ext cx="4099997" cy="4099997"/>
            <a:chOff x="0" y="0"/>
            <a:chExt cx="495300" cy="495300"/>
          </a:xfrm>
        </p:grpSpPr>
        <p:sp>
          <p:nvSpPr>
            <p:cNvPr id="18" name="Freeform 7">
              <a:extLst>
                <a:ext uri="{FF2B5EF4-FFF2-40B4-BE49-F238E27FC236}">
                  <a16:creationId xmlns:a16="http://schemas.microsoft.com/office/drawing/2014/main" id="{4BAE7A22-FA8C-788C-B3D5-E8B303582235}"/>
                </a:ext>
              </a:extLst>
            </p:cNvPr>
            <p:cNvSpPr/>
            <p:nvPr/>
          </p:nvSpPr>
          <p:spPr>
            <a:xfrm>
              <a:off x="0" y="0"/>
              <a:ext cx="495300" cy="495300"/>
            </a:xfrm>
            <a:custGeom>
              <a:avLst/>
              <a:gdLst/>
              <a:ahLst/>
              <a:cxnLst/>
              <a:rect l="l" t="t" r="r" b="b"/>
              <a:pathLst>
                <a:path w="495300" h="495300">
                  <a:moveTo>
                    <a:pt x="247650" y="0"/>
                  </a:moveTo>
                  <a:cubicBezTo>
                    <a:pt x="110490" y="0"/>
                    <a:pt x="0" y="110490"/>
                    <a:pt x="0" y="247650"/>
                  </a:cubicBezTo>
                  <a:cubicBezTo>
                    <a:pt x="0" y="384810"/>
                    <a:pt x="110490" y="495300"/>
                    <a:pt x="247650" y="495300"/>
                  </a:cubicBezTo>
                  <a:cubicBezTo>
                    <a:pt x="383540" y="495300"/>
                    <a:pt x="495300" y="384810"/>
                    <a:pt x="495300" y="247650"/>
                  </a:cubicBezTo>
                  <a:cubicBezTo>
                    <a:pt x="495300" y="110490"/>
                    <a:pt x="383540" y="0"/>
                    <a:pt x="247650" y="0"/>
                  </a:cubicBezTo>
                  <a:close/>
                  <a:moveTo>
                    <a:pt x="247650" y="457200"/>
                  </a:moveTo>
                  <a:cubicBezTo>
                    <a:pt x="132080" y="457200"/>
                    <a:pt x="38100" y="363220"/>
                    <a:pt x="38100" y="247650"/>
                  </a:cubicBezTo>
                  <a:cubicBezTo>
                    <a:pt x="38100" y="132080"/>
                    <a:pt x="132080" y="38100"/>
                    <a:pt x="247650" y="38100"/>
                  </a:cubicBezTo>
                  <a:cubicBezTo>
                    <a:pt x="363220" y="38100"/>
                    <a:pt x="457200" y="132080"/>
                    <a:pt x="457200" y="247650"/>
                  </a:cubicBezTo>
                  <a:cubicBezTo>
                    <a:pt x="457200" y="363220"/>
                    <a:pt x="363220" y="457200"/>
                    <a:pt x="247650" y="457200"/>
                  </a:cubicBezTo>
                  <a:close/>
                </a:path>
              </a:pathLst>
            </a:custGeom>
            <a:solidFill>
              <a:srgbClr val="FFFFFF"/>
            </a:solidFill>
          </p:spPr>
          <p:txBody>
            <a:bodyPr/>
            <a:lstStyle/>
            <a:p>
              <a:endParaRPr lang="en-GB"/>
            </a:p>
          </p:txBody>
        </p:sp>
        <p:sp>
          <p:nvSpPr>
            <p:cNvPr id="19" name="Freeform 8">
              <a:extLst>
                <a:ext uri="{FF2B5EF4-FFF2-40B4-BE49-F238E27FC236}">
                  <a16:creationId xmlns:a16="http://schemas.microsoft.com/office/drawing/2014/main" id="{76C8DD58-4A42-C3AE-7FB0-EC8C4134D800}"/>
                </a:ext>
              </a:extLst>
            </p:cNvPr>
            <p:cNvSpPr/>
            <p:nvPr/>
          </p:nvSpPr>
          <p:spPr>
            <a:xfrm>
              <a:off x="38100" y="38100"/>
              <a:ext cx="419100" cy="419100"/>
            </a:xfrm>
            <a:custGeom>
              <a:avLst/>
              <a:gdLst/>
              <a:ahLst/>
              <a:cxnLst/>
              <a:rect l="l" t="t" r="r" b="b"/>
              <a:pathLst>
                <a:path w="419100" h="419100">
                  <a:moveTo>
                    <a:pt x="209550" y="0"/>
                  </a:moveTo>
                  <a:cubicBezTo>
                    <a:pt x="93980" y="0"/>
                    <a:pt x="0" y="93980"/>
                    <a:pt x="0" y="209550"/>
                  </a:cubicBezTo>
                  <a:cubicBezTo>
                    <a:pt x="0" y="325120"/>
                    <a:pt x="93980" y="419100"/>
                    <a:pt x="209550" y="419100"/>
                  </a:cubicBezTo>
                  <a:cubicBezTo>
                    <a:pt x="325120" y="419100"/>
                    <a:pt x="419100" y="325120"/>
                    <a:pt x="419100" y="209550"/>
                  </a:cubicBezTo>
                  <a:cubicBezTo>
                    <a:pt x="419100" y="93980"/>
                    <a:pt x="325120" y="0"/>
                    <a:pt x="209550" y="0"/>
                  </a:cubicBezTo>
                  <a:close/>
                </a:path>
              </a:pathLst>
            </a:custGeom>
            <a:solidFill>
              <a:srgbClr val="48B4BB"/>
            </a:solidFill>
          </p:spPr>
          <p:txBody>
            <a:bodyPr/>
            <a:lstStyle/>
            <a:p>
              <a:endParaRPr lang="en-GB"/>
            </a:p>
          </p:txBody>
        </p:sp>
      </p:grpSp>
      <p:sp>
        <p:nvSpPr>
          <p:cNvPr id="20" name="TextBox 9">
            <a:extLst>
              <a:ext uri="{FF2B5EF4-FFF2-40B4-BE49-F238E27FC236}">
                <a16:creationId xmlns:a16="http://schemas.microsoft.com/office/drawing/2014/main" id="{FF9D9E7E-D804-52F2-AAA8-A12AEB96ADF1}"/>
              </a:ext>
            </a:extLst>
          </p:cNvPr>
          <p:cNvSpPr txBox="1"/>
          <p:nvPr/>
        </p:nvSpPr>
        <p:spPr>
          <a:xfrm>
            <a:off x="12930469" y="3243362"/>
            <a:ext cx="2830989" cy="599203"/>
          </a:xfrm>
          <a:prstGeom prst="rect">
            <a:avLst/>
          </a:prstGeom>
        </p:spPr>
        <p:txBody>
          <a:bodyPr wrap="square" lIns="0" tIns="0" rIns="0" bIns="0" rtlCol="0" anchor="t">
            <a:spAutoFit/>
          </a:bodyPr>
          <a:lstStyle/>
          <a:p>
            <a:pPr algn="ctr">
              <a:lnSpc>
                <a:spcPts val="5040"/>
              </a:lnSpc>
            </a:pPr>
            <a:r>
              <a:rPr lang="en-GB" sz="3600" dirty="0">
                <a:solidFill>
                  <a:schemeClr val="bg1"/>
                </a:solidFill>
              </a:rPr>
              <a:t>SystmConnect</a:t>
            </a:r>
            <a:endParaRPr lang="en-US" sz="3600" b="1" dirty="0">
              <a:solidFill>
                <a:schemeClr val="bg1"/>
              </a:solidFill>
              <a:latin typeface="Arimo" panose="020B0604020202020204" charset="0"/>
              <a:ea typeface="Arimo" panose="020B0604020202020204" charset="0"/>
              <a:cs typeface="Arimo" panose="020B0604020202020204" charset="0"/>
            </a:endParaRPr>
          </a:p>
        </p:txBody>
      </p:sp>
      <p:sp>
        <p:nvSpPr>
          <p:cNvPr id="2" name="TextBox 1">
            <a:extLst>
              <a:ext uri="{FF2B5EF4-FFF2-40B4-BE49-F238E27FC236}">
                <a16:creationId xmlns:a16="http://schemas.microsoft.com/office/drawing/2014/main" id="{2B3EB025-273D-A7DF-0A9E-69916F7EC67A}"/>
              </a:ext>
            </a:extLst>
          </p:cNvPr>
          <p:cNvSpPr txBox="1"/>
          <p:nvPr/>
        </p:nvSpPr>
        <p:spPr>
          <a:xfrm>
            <a:off x="928048" y="3586944"/>
            <a:ext cx="8901752" cy="2677656"/>
          </a:xfrm>
          <a:prstGeom prst="rect">
            <a:avLst/>
          </a:prstGeom>
          <a:noFill/>
        </p:spPr>
        <p:txBody>
          <a:bodyPr wrap="square">
            <a:spAutoFit/>
          </a:bodyPr>
          <a:lstStyle/>
          <a:p>
            <a:pPr>
              <a:defRPr sz="1400">
                <a:solidFill>
                  <a:srgbClr val="000000"/>
                </a:solidFill>
              </a:defRPr>
            </a:pPr>
            <a:r>
              <a:rPr lang="en-GB" sz="2400" b="1" dirty="0">
                <a:latin typeface="Arimo" panose="020B0604020202020204" charset="0"/>
                <a:ea typeface="Arimo" panose="020B0604020202020204" charset="0"/>
                <a:cs typeface="Arimo" panose="020B0604020202020204" charset="0"/>
              </a:rPr>
              <a:t>Benefits for patients:</a:t>
            </a:r>
          </a:p>
          <a:p>
            <a:pPr>
              <a:defRPr sz="1400">
                <a:solidFill>
                  <a:srgbClr val="000000"/>
                </a:solidFill>
              </a:defRPr>
            </a:pPr>
            <a:endParaRPr lang="en-GB" sz="2400" dirty="0">
              <a:latin typeface="Arimo" panose="020B0604020202020204" charset="0"/>
              <a:ea typeface="Arimo" panose="020B0604020202020204" charset="0"/>
              <a:cs typeface="Arimo" panose="020B0604020202020204" charset="0"/>
            </a:endParaRPr>
          </a:p>
          <a:p>
            <a:pPr marL="342900" indent="-342900">
              <a:buFont typeface="Arial" panose="020B0604020202020204" pitchFamily="34" charset="0"/>
              <a:buChar char="•"/>
              <a:defRPr sz="1400">
                <a:solidFill>
                  <a:srgbClr val="000000"/>
                </a:solidFill>
              </a:defRPr>
            </a:pPr>
            <a:r>
              <a:rPr lang="en-GB" sz="2400" b="1" dirty="0">
                <a:latin typeface="Arimo" panose="020B0604020202020204" charset="0"/>
                <a:ea typeface="Arimo" panose="020B0604020202020204" charset="0"/>
                <a:cs typeface="Arimo" panose="020B0604020202020204" charset="0"/>
              </a:rPr>
              <a:t>Convenience</a:t>
            </a:r>
            <a:r>
              <a:rPr lang="en-GB" sz="2400" dirty="0">
                <a:latin typeface="Arimo" panose="020B0604020202020204" charset="0"/>
                <a:ea typeface="Arimo" panose="020B0604020202020204" charset="0"/>
                <a:cs typeface="Arimo" panose="020B0604020202020204" charset="0"/>
              </a:rPr>
              <a:t> – request help with a range of queries anytime</a:t>
            </a:r>
          </a:p>
          <a:p>
            <a:pPr marL="342900" indent="-342900">
              <a:buFont typeface="Arial" panose="020B0604020202020204" pitchFamily="34" charset="0"/>
              <a:buChar char="•"/>
              <a:defRPr sz="1400">
                <a:solidFill>
                  <a:srgbClr val="000000"/>
                </a:solidFill>
              </a:defRPr>
            </a:pPr>
            <a:r>
              <a:rPr lang="en-GB" sz="2400" b="1" dirty="0">
                <a:latin typeface="Arimo" panose="020B0604020202020204" charset="0"/>
                <a:ea typeface="Arimo" panose="020B0604020202020204" charset="0"/>
                <a:cs typeface="Arimo" panose="020B0604020202020204" charset="0"/>
              </a:rPr>
              <a:t>Efficiency</a:t>
            </a:r>
            <a:r>
              <a:rPr lang="en-GB" sz="2400" dirty="0">
                <a:latin typeface="Arimo" panose="020B0604020202020204" charset="0"/>
                <a:ea typeface="Arimo" panose="020B0604020202020204" charset="0"/>
                <a:cs typeface="Arimo" panose="020B0604020202020204" charset="0"/>
              </a:rPr>
              <a:t> – cutting out the middle-man, directing your request straight to the right team</a:t>
            </a:r>
          </a:p>
          <a:p>
            <a:pPr marL="342900" indent="-342900">
              <a:buFont typeface="Arial" panose="020B0604020202020204" pitchFamily="34" charset="0"/>
              <a:buChar char="•"/>
              <a:defRPr sz="1400">
                <a:solidFill>
                  <a:srgbClr val="000000"/>
                </a:solidFill>
              </a:defRPr>
            </a:pPr>
            <a:r>
              <a:rPr lang="en-GB" sz="2400" b="1" dirty="0">
                <a:latin typeface="Arimo" panose="020B0604020202020204" charset="0"/>
                <a:ea typeface="Arimo" panose="020B0604020202020204" charset="0"/>
                <a:cs typeface="Arimo" panose="020B0604020202020204" charset="0"/>
              </a:rPr>
              <a:t>Clarity</a:t>
            </a:r>
            <a:r>
              <a:rPr lang="en-GB" sz="2400" dirty="0">
                <a:latin typeface="Arimo" panose="020B0604020202020204" charset="0"/>
                <a:ea typeface="Arimo" panose="020B0604020202020204" charset="0"/>
                <a:cs typeface="Arimo" panose="020B0604020202020204" charset="0"/>
              </a:rPr>
              <a:t> – choose the right option for your query.</a:t>
            </a:r>
          </a:p>
          <a:p>
            <a:pPr marL="342900" indent="-342900">
              <a:buFont typeface="Arial" panose="020B0604020202020204" pitchFamily="34" charset="0"/>
              <a:buChar char="•"/>
              <a:defRPr sz="1400">
                <a:solidFill>
                  <a:srgbClr val="000000"/>
                </a:solidFill>
              </a:defRPr>
            </a:pPr>
            <a:r>
              <a:rPr lang="en-GB" sz="2400" b="1" dirty="0">
                <a:latin typeface="Arimo" panose="020B0604020202020204" charset="0"/>
                <a:ea typeface="Arimo" panose="020B0604020202020204" charset="0"/>
                <a:cs typeface="Arimo" panose="020B0604020202020204" charset="0"/>
              </a:rPr>
              <a:t>Accessibility</a:t>
            </a:r>
            <a:r>
              <a:rPr lang="en-GB" sz="2400" dirty="0">
                <a:latin typeface="Arimo" panose="020B0604020202020204" charset="0"/>
                <a:ea typeface="Arimo" panose="020B0604020202020204" charset="0"/>
                <a:cs typeface="Arimo" panose="020B0604020202020204" charset="0"/>
              </a:rPr>
              <a:t> – simple and easy to use.</a:t>
            </a:r>
          </a:p>
        </p:txBody>
      </p:sp>
    </p:spTree>
    <p:extLst>
      <p:ext uri="{BB962C8B-B14F-4D97-AF65-F5344CB8AC3E}">
        <p14:creationId xmlns:p14="http://schemas.microsoft.com/office/powerpoint/2010/main" val="159044990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13D9320-6566-1337-228B-64FA44A4712F}"/>
            </a:ext>
          </a:extLst>
        </p:cNvPr>
        <p:cNvGrpSpPr/>
        <p:nvPr/>
      </p:nvGrpSpPr>
      <p:grpSpPr>
        <a:xfrm>
          <a:off x="0" y="0"/>
          <a:ext cx="0" cy="0"/>
          <a:chOff x="0" y="0"/>
          <a:chExt cx="0" cy="0"/>
        </a:xfrm>
      </p:grpSpPr>
      <p:grpSp>
        <p:nvGrpSpPr>
          <p:cNvPr id="2" name="Group 2">
            <a:extLst>
              <a:ext uri="{FF2B5EF4-FFF2-40B4-BE49-F238E27FC236}">
                <a16:creationId xmlns:a16="http://schemas.microsoft.com/office/drawing/2014/main" id="{CD6E36A9-2D7C-8785-954D-A43213C359E5}"/>
              </a:ext>
            </a:extLst>
          </p:cNvPr>
          <p:cNvGrpSpPr/>
          <p:nvPr/>
        </p:nvGrpSpPr>
        <p:grpSpPr>
          <a:xfrm>
            <a:off x="-3313" y="0"/>
            <a:ext cx="7377678" cy="10287000"/>
            <a:chOff x="0" y="0"/>
            <a:chExt cx="2691397" cy="4048889"/>
          </a:xfrm>
        </p:grpSpPr>
        <p:sp>
          <p:nvSpPr>
            <p:cNvPr id="3" name="Freeform 3">
              <a:extLst>
                <a:ext uri="{FF2B5EF4-FFF2-40B4-BE49-F238E27FC236}">
                  <a16:creationId xmlns:a16="http://schemas.microsoft.com/office/drawing/2014/main" id="{B850CED5-1F22-0EDF-1987-730579E1FCE9}"/>
                </a:ext>
              </a:extLst>
            </p:cNvPr>
            <p:cNvSpPr/>
            <p:nvPr/>
          </p:nvSpPr>
          <p:spPr>
            <a:xfrm>
              <a:off x="0" y="0"/>
              <a:ext cx="2691397" cy="4048889"/>
            </a:xfrm>
            <a:custGeom>
              <a:avLst/>
              <a:gdLst/>
              <a:ahLst/>
              <a:cxnLst/>
              <a:rect l="l" t="t" r="r" b="b"/>
              <a:pathLst>
                <a:path w="2691397" h="4048889">
                  <a:moveTo>
                    <a:pt x="0" y="0"/>
                  </a:moveTo>
                  <a:lnTo>
                    <a:pt x="2691397" y="0"/>
                  </a:lnTo>
                  <a:lnTo>
                    <a:pt x="2691397" y="4048889"/>
                  </a:lnTo>
                  <a:lnTo>
                    <a:pt x="0" y="4048889"/>
                  </a:lnTo>
                  <a:close/>
                </a:path>
              </a:pathLst>
            </a:custGeom>
            <a:solidFill>
              <a:srgbClr val="48B4BB"/>
            </a:solidFill>
          </p:spPr>
          <p:txBody>
            <a:bodyPr/>
            <a:lstStyle/>
            <a:p>
              <a:endParaRPr lang="en-GB" dirty="0"/>
            </a:p>
          </p:txBody>
        </p:sp>
      </p:grpSp>
      <p:sp>
        <p:nvSpPr>
          <p:cNvPr id="4" name="TextBox 11">
            <a:extLst>
              <a:ext uri="{FF2B5EF4-FFF2-40B4-BE49-F238E27FC236}">
                <a16:creationId xmlns:a16="http://schemas.microsoft.com/office/drawing/2014/main" id="{46A4DDC8-2989-4C6F-2CE1-A266A70A9B36}"/>
              </a:ext>
            </a:extLst>
          </p:cNvPr>
          <p:cNvSpPr txBox="1"/>
          <p:nvPr/>
        </p:nvSpPr>
        <p:spPr>
          <a:xfrm>
            <a:off x="8382000" y="2781300"/>
            <a:ext cx="8839200" cy="4975721"/>
          </a:xfrm>
          <a:prstGeom prst="rect">
            <a:avLst/>
          </a:prstGeom>
        </p:spPr>
        <p:txBody>
          <a:bodyPr wrap="square" lIns="0" tIns="0" rIns="0" bIns="0" rtlCol="0" anchor="t">
            <a:spAutoFit/>
          </a:bodyPr>
          <a:lstStyle/>
          <a:p>
            <a:pPr algn="just">
              <a:lnSpc>
                <a:spcPts val="3500"/>
              </a:lnSpc>
            </a:pPr>
            <a:r>
              <a:rPr lang="en-US" sz="4800" dirty="0">
                <a:solidFill>
                  <a:srgbClr val="000000"/>
                </a:solidFill>
                <a:latin typeface="Arimo" panose="020B0604020202020204" charset="0"/>
                <a:ea typeface="Arimo" panose="020B0604020202020204" charset="0"/>
                <a:cs typeface="Arimo" panose="020B0604020202020204" charset="0"/>
              </a:rPr>
              <a:t>Ground Rules</a:t>
            </a:r>
          </a:p>
          <a:p>
            <a:pPr algn="just">
              <a:lnSpc>
                <a:spcPts val="3500"/>
              </a:lnSpc>
            </a:pPr>
            <a:endParaRPr lang="en-GB" sz="2400" dirty="0">
              <a:solidFill>
                <a:srgbClr val="000000"/>
              </a:solidFill>
              <a:latin typeface="Arimo" panose="020B0604020202020204" charset="0"/>
              <a:ea typeface="Arimo" panose="020B0604020202020204" charset="0"/>
              <a:cs typeface="Arimo" panose="020B0604020202020204" charset="0"/>
            </a:endParaRPr>
          </a:p>
          <a:p>
            <a:pPr marL="457200" indent="-457200" algn="l">
              <a:spcAft>
                <a:spcPts val="600"/>
              </a:spcAft>
              <a:buFont typeface="+mj-lt"/>
              <a:buAutoNum type="arabicPeriod"/>
            </a:pPr>
            <a:r>
              <a:rPr lang="en-GB" sz="2400" b="0" i="0" dirty="0">
                <a:solidFill>
                  <a:srgbClr val="212B32"/>
                </a:solidFill>
                <a:effectLst/>
                <a:latin typeface="Arimo" panose="020B0604020202020204" charset="0"/>
                <a:ea typeface="Arimo" panose="020B0604020202020204" charset="0"/>
                <a:cs typeface="Arimo" panose="020B0604020202020204" charset="0"/>
              </a:rPr>
              <a:t> Communicate respectfully and professionally</a:t>
            </a:r>
          </a:p>
          <a:p>
            <a:pPr marL="457200" indent="-457200" algn="l">
              <a:spcAft>
                <a:spcPts val="600"/>
              </a:spcAft>
              <a:buFont typeface="+mj-lt"/>
              <a:buAutoNum type="arabicPeriod"/>
            </a:pPr>
            <a:r>
              <a:rPr lang="en-GB" sz="2400" b="0" i="0" dirty="0">
                <a:solidFill>
                  <a:srgbClr val="212B32"/>
                </a:solidFill>
                <a:effectLst/>
                <a:latin typeface="Arimo" panose="020B0604020202020204" charset="0"/>
                <a:ea typeface="Arimo" panose="020B0604020202020204" charset="0"/>
                <a:cs typeface="Arimo" panose="020B0604020202020204" charset="0"/>
              </a:rPr>
              <a:t>This is not a forum for individual complaints; it's for constructive feedback and discussions</a:t>
            </a:r>
          </a:p>
          <a:p>
            <a:pPr marL="457200" indent="-457200" algn="l">
              <a:spcAft>
                <a:spcPts val="600"/>
              </a:spcAft>
              <a:buFont typeface="+mj-lt"/>
              <a:buAutoNum type="arabicPeriod"/>
            </a:pPr>
            <a:r>
              <a:rPr lang="en-GB" sz="2400" b="0" i="0" dirty="0">
                <a:solidFill>
                  <a:srgbClr val="212B32"/>
                </a:solidFill>
                <a:effectLst/>
                <a:latin typeface="Arimo" panose="020B0604020202020204" charset="0"/>
                <a:ea typeface="Arimo" panose="020B0604020202020204" charset="0"/>
                <a:cs typeface="Arimo" panose="020B0604020202020204" charset="0"/>
              </a:rPr>
              <a:t>Keep discussions relevant to improving the services, not personal agendas</a:t>
            </a:r>
          </a:p>
          <a:p>
            <a:pPr marL="457200" indent="-457200" algn="l">
              <a:spcAft>
                <a:spcPts val="600"/>
              </a:spcAft>
              <a:buFont typeface="+mj-lt"/>
              <a:buAutoNum type="arabicPeriod"/>
            </a:pPr>
            <a:r>
              <a:rPr lang="en-GB" sz="2400" b="0" i="0" dirty="0">
                <a:solidFill>
                  <a:srgbClr val="212B32"/>
                </a:solidFill>
                <a:effectLst/>
                <a:latin typeface="Arimo" panose="020B0604020202020204" charset="0"/>
                <a:ea typeface="Arimo" panose="020B0604020202020204" charset="0"/>
                <a:cs typeface="Arimo" panose="020B0604020202020204" charset="0"/>
              </a:rPr>
              <a:t>Do not discuss personal or clinical issues about patients or staff</a:t>
            </a:r>
          </a:p>
          <a:p>
            <a:pPr marL="457200" indent="-457200" algn="l">
              <a:spcAft>
                <a:spcPts val="600"/>
              </a:spcAft>
              <a:buFont typeface="+mj-lt"/>
              <a:buAutoNum type="arabicPeriod"/>
            </a:pPr>
            <a:r>
              <a:rPr lang="en-GB" sz="2400" b="0" i="0" dirty="0">
                <a:solidFill>
                  <a:srgbClr val="212B32"/>
                </a:solidFill>
                <a:effectLst/>
                <a:latin typeface="Arimo" panose="020B0604020202020204" charset="0"/>
                <a:ea typeface="Arimo" panose="020B0604020202020204" charset="0"/>
                <a:cs typeface="Arimo" panose="020B0604020202020204" charset="0"/>
              </a:rPr>
              <a:t>Members are expected to engage and contribute during meetings</a:t>
            </a:r>
          </a:p>
          <a:p>
            <a:pPr marL="457200" indent="-457200" algn="l">
              <a:spcAft>
                <a:spcPts val="600"/>
              </a:spcAft>
              <a:buFont typeface="+mj-lt"/>
              <a:buAutoNum type="arabicPeriod"/>
            </a:pPr>
            <a:r>
              <a:rPr lang="en-GB" sz="2400" b="0" i="0" dirty="0">
                <a:solidFill>
                  <a:srgbClr val="212B32"/>
                </a:solidFill>
                <a:effectLst/>
                <a:latin typeface="Arimo" panose="020B0604020202020204" charset="0"/>
                <a:ea typeface="Arimo" panose="020B0604020202020204" charset="0"/>
                <a:cs typeface="Arimo" panose="020B0604020202020204" charset="0"/>
              </a:rPr>
              <a:t>Be punctual and stay for the entire meeting</a:t>
            </a:r>
          </a:p>
        </p:txBody>
      </p:sp>
    </p:spTree>
    <p:extLst>
      <p:ext uri="{BB962C8B-B14F-4D97-AF65-F5344CB8AC3E}">
        <p14:creationId xmlns:p14="http://schemas.microsoft.com/office/powerpoint/2010/main" val="294956508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BB2140C-8630-9B7A-663A-ABE369B9889E}"/>
            </a:ext>
          </a:extLst>
        </p:cNvPr>
        <p:cNvGrpSpPr/>
        <p:nvPr/>
      </p:nvGrpSpPr>
      <p:grpSpPr>
        <a:xfrm>
          <a:off x="0" y="0"/>
          <a:ext cx="0" cy="0"/>
          <a:chOff x="0" y="0"/>
          <a:chExt cx="0" cy="0"/>
        </a:xfrm>
      </p:grpSpPr>
      <p:grpSp>
        <p:nvGrpSpPr>
          <p:cNvPr id="15" name="Group 2">
            <a:extLst>
              <a:ext uri="{FF2B5EF4-FFF2-40B4-BE49-F238E27FC236}">
                <a16:creationId xmlns:a16="http://schemas.microsoft.com/office/drawing/2014/main" id="{DE464672-05DE-07AE-19B7-32B5BF09923A}"/>
              </a:ext>
            </a:extLst>
          </p:cNvPr>
          <p:cNvGrpSpPr/>
          <p:nvPr/>
        </p:nvGrpSpPr>
        <p:grpSpPr>
          <a:xfrm>
            <a:off x="13182600" y="0"/>
            <a:ext cx="5105400" cy="10287000"/>
            <a:chOff x="0" y="0"/>
            <a:chExt cx="2380840" cy="4070845"/>
          </a:xfrm>
        </p:grpSpPr>
        <p:sp>
          <p:nvSpPr>
            <p:cNvPr id="16" name="Freeform 3">
              <a:extLst>
                <a:ext uri="{FF2B5EF4-FFF2-40B4-BE49-F238E27FC236}">
                  <a16:creationId xmlns:a16="http://schemas.microsoft.com/office/drawing/2014/main" id="{2FE4084D-36E6-D352-B9C3-B2152A74DB2E}"/>
                </a:ext>
              </a:extLst>
            </p:cNvPr>
            <p:cNvSpPr/>
            <p:nvPr/>
          </p:nvSpPr>
          <p:spPr>
            <a:xfrm>
              <a:off x="0" y="0"/>
              <a:ext cx="2380840" cy="4070845"/>
            </a:xfrm>
            <a:custGeom>
              <a:avLst/>
              <a:gdLst/>
              <a:ahLst/>
              <a:cxnLst/>
              <a:rect l="l" t="t" r="r" b="b"/>
              <a:pathLst>
                <a:path w="2380840" h="4070845">
                  <a:moveTo>
                    <a:pt x="0" y="0"/>
                  </a:moveTo>
                  <a:lnTo>
                    <a:pt x="2380840" y="0"/>
                  </a:lnTo>
                  <a:lnTo>
                    <a:pt x="2380840" y="4070845"/>
                  </a:lnTo>
                  <a:lnTo>
                    <a:pt x="0" y="4070845"/>
                  </a:lnTo>
                  <a:close/>
                </a:path>
              </a:pathLst>
            </a:custGeom>
            <a:solidFill>
              <a:srgbClr val="48B4BB"/>
            </a:solidFill>
          </p:spPr>
          <p:txBody>
            <a:bodyPr/>
            <a:lstStyle/>
            <a:p>
              <a:endParaRPr lang="en-GB"/>
            </a:p>
          </p:txBody>
        </p:sp>
      </p:grpSp>
      <p:grpSp>
        <p:nvGrpSpPr>
          <p:cNvPr id="17" name="Group 6">
            <a:extLst>
              <a:ext uri="{FF2B5EF4-FFF2-40B4-BE49-F238E27FC236}">
                <a16:creationId xmlns:a16="http://schemas.microsoft.com/office/drawing/2014/main" id="{8E051337-2666-EAA3-8B07-CBCD544D88AF}"/>
              </a:ext>
            </a:extLst>
          </p:cNvPr>
          <p:cNvGrpSpPr>
            <a:grpSpLocks noChangeAspect="1"/>
          </p:cNvGrpSpPr>
          <p:nvPr/>
        </p:nvGrpSpPr>
        <p:grpSpPr>
          <a:xfrm>
            <a:off x="12219035" y="1492966"/>
            <a:ext cx="4099997" cy="4099997"/>
            <a:chOff x="0" y="0"/>
            <a:chExt cx="495300" cy="495300"/>
          </a:xfrm>
        </p:grpSpPr>
        <p:sp>
          <p:nvSpPr>
            <p:cNvPr id="18" name="Freeform 7">
              <a:extLst>
                <a:ext uri="{FF2B5EF4-FFF2-40B4-BE49-F238E27FC236}">
                  <a16:creationId xmlns:a16="http://schemas.microsoft.com/office/drawing/2014/main" id="{D6937646-EE9F-688F-FE04-019CB82A9526}"/>
                </a:ext>
              </a:extLst>
            </p:cNvPr>
            <p:cNvSpPr/>
            <p:nvPr/>
          </p:nvSpPr>
          <p:spPr>
            <a:xfrm>
              <a:off x="0" y="0"/>
              <a:ext cx="495300" cy="495300"/>
            </a:xfrm>
            <a:custGeom>
              <a:avLst/>
              <a:gdLst/>
              <a:ahLst/>
              <a:cxnLst/>
              <a:rect l="l" t="t" r="r" b="b"/>
              <a:pathLst>
                <a:path w="495300" h="495300">
                  <a:moveTo>
                    <a:pt x="247650" y="0"/>
                  </a:moveTo>
                  <a:cubicBezTo>
                    <a:pt x="110490" y="0"/>
                    <a:pt x="0" y="110490"/>
                    <a:pt x="0" y="247650"/>
                  </a:cubicBezTo>
                  <a:cubicBezTo>
                    <a:pt x="0" y="384810"/>
                    <a:pt x="110490" y="495300"/>
                    <a:pt x="247650" y="495300"/>
                  </a:cubicBezTo>
                  <a:cubicBezTo>
                    <a:pt x="383540" y="495300"/>
                    <a:pt x="495300" y="384810"/>
                    <a:pt x="495300" y="247650"/>
                  </a:cubicBezTo>
                  <a:cubicBezTo>
                    <a:pt x="495300" y="110490"/>
                    <a:pt x="383540" y="0"/>
                    <a:pt x="247650" y="0"/>
                  </a:cubicBezTo>
                  <a:close/>
                  <a:moveTo>
                    <a:pt x="247650" y="457200"/>
                  </a:moveTo>
                  <a:cubicBezTo>
                    <a:pt x="132080" y="457200"/>
                    <a:pt x="38100" y="363220"/>
                    <a:pt x="38100" y="247650"/>
                  </a:cubicBezTo>
                  <a:cubicBezTo>
                    <a:pt x="38100" y="132080"/>
                    <a:pt x="132080" y="38100"/>
                    <a:pt x="247650" y="38100"/>
                  </a:cubicBezTo>
                  <a:cubicBezTo>
                    <a:pt x="363220" y="38100"/>
                    <a:pt x="457200" y="132080"/>
                    <a:pt x="457200" y="247650"/>
                  </a:cubicBezTo>
                  <a:cubicBezTo>
                    <a:pt x="457200" y="363220"/>
                    <a:pt x="363220" y="457200"/>
                    <a:pt x="247650" y="457200"/>
                  </a:cubicBezTo>
                  <a:close/>
                </a:path>
              </a:pathLst>
            </a:custGeom>
            <a:solidFill>
              <a:srgbClr val="FFFFFF"/>
            </a:solidFill>
          </p:spPr>
          <p:txBody>
            <a:bodyPr/>
            <a:lstStyle/>
            <a:p>
              <a:endParaRPr lang="en-GB"/>
            </a:p>
          </p:txBody>
        </p:sp>
        <p:sp>
          <p:nvSpPr>
            <p:cNvPr id="19" name="Freeform 8">
              <a:extLst>
                <a:ext uri="{FF2B5EF4-FFF2-40B4-BE49-F238E27FC236}">
                  <a16:creationId xmlns:a16="http://schemas.microsoft.com/office/drawing/2014/main" id="{6C7D5955-04BD-0208-EEA9-9823C50B11C7}"/>
                </a:ext>
              </a:extLst>
            </p:cNvPr>
            <p:cNvSpPr/>
            <p:nvPr/>
          </p:nvSpPr>
          <p:spPr>
            <a:xfrm>
              <a:off x="38100" y="38100"/>
              <a:ext cx="419100" cy="419100"/>
            </a:xfrm>
            <a:custGeom>
              <a:avLst/>
              <a:gdLst/>
              <a:ahLst/>
              <a:cxnLst/>
              <a:rect l="l" t="t" r="r" b="b"/>
              <a:pathLst>
                <a:path w="419100" h="419100">
                  <a:moveTo>
                    <a:pt x="209550" y="0"/>
                  </a:moveTo>
                  <a:cubicBezTo>
                    <a:pt x="93980" y="0"/>
                    <a:pt x="0" y="93980"/>
                    <a:pt x="0" y="209550"/>
                  </a:cubicBezTo>
                  <a:cubicBezTo>
                    <a:pt x="0" y="325120"/>
                    <a:pt x="93980" y="419100"/>
                    <a:pt x="209550" y="419100"/>
                  </a:cubicBezTo>
                  <a:cubicBezTo>
                    <a:pt x="325120" y="419100"/>
                    <a:pt x="419100" y="325120"/>
                    <a:pt x="419100" y="209550"/>
                  </a:cubicBezTo>
                  <a:cubicBezTo>
                    <a:pt x="419100" y="93980"/>
                    <a:pt x="325120" y="0"/>
                    <a:pt x="209550" y="0"/>
                  </a:cubicBezTo>
                  <a:close/>
                </a:path>
              </a:pathLst>
            </a:custGeom>
            <a:solidFill>
              <a:srgbClr val="48B4BB"/>
            </a:solidFill>
          </p:spPr>
          <p:txBody>
            <a:bodyPr/>
            <a:lstStyle/>
            <a:p>
              <a:endParaRPr lang="en-GB"/>
            </a:p>
          </p:txBody>
        </p:sp>
      </p:grpSp>
      <p:sp>
        <p:nvSpPr>
          <p:cNvPr id="20" name="TextBox 9">
            <a:extLst>
              <a:ext uri="{FF2B5EF4-FFF2-40B4-BE49-F238E27FC236}">
                <a16:creationId xmlns:a16="http://schemas.microsoft.com/office/drawing/2014/main" id="{584A47FF-BFA3-1EDB-6585-2753B1E41662}"/>
              </a:ext>
            </a:extLst>
          </p:cNvPr>
          <p:cNvSpPr txBox="1"/>
          <p:nvPr/>
        </p:nvSpPr>
        <p:spPr>
          <a:xfrm>
            <a:off x="12930469" y="3243362"/>
            <a:ext cx="2830989" cy="599203"/>
          </a:xfrm>
          <a:prstGeom prst="rect">
            <a:avLst/>
          </a:prstGeom>
        </p:spPr>
        <p:txBody>
          <a:bodyPr wrap="square" lIns="0" tIns="0" rIns="0" bIns="0" rtlCol="0" anchor="t">
            <a:spAutoFit/>
          </a:bodyPr>
          <a:lstStyle/>
          <a:p>
            <a:pPr algn="ctr">
              <a:lnSpc>
                <a:spcPts val="5040"/>
              </a:lnSpc>
            </a:pPr>
            <a:r>
              <a:rPr lang="en-GB" sz="3600" dirty="0">
                <a:solidFill>
                  <a:schemeClr val="bg1"/>
                </a:solidFill>
              </a:rPr>
              <a:t>SystmConnect</a:t>
            </a:r>
            <a:endParaRPr lang="en-US" sz="3600" b="1" dirty="0">
              <a:solidFill>
                <a:schemeClr val="bg1"/>
              </a:solidFill>
              <a:latin typeface="Arimo" panose="020B0604020202020204" charset="0"/>
              <a:ea typeface="Arimo" panose="020B0604020202020204" charset="0"/>
              <a:cs typeface="Arimo" panose="020B0604020202020204" charset="0"/>
            </a:endParaRPr>
          </a:p>
        </p:txBody>
      </p:sp>
      <p:sp>
        <p:nvSpPr>
          <p:cNvPr id="3" name="TextBox 2">
            <a:extLst>
              <a:ext uri="{FF2B5EF4-FFF2-40B4-BE49-F238E27FC236}">
                <a16:creationId xmlns:a16="http://schemas.microsoft.com/office/drawing/2014/main" id="{F9F34675-669A-08A6-127E-980CB2ED2D38}"/>
              </a:ext>
            </a:extLst>
          </p:cNvPr>
          <p:cNvSpPr txBox="1"/>
          <p:nvPr/>
        </p:nvSpPr>
        <p:spPr>
          <a:xfrm>
            <a:off x="1828800" y="3842565"/>
            <a:ext cx="8839200" cy="3046988"/>
          </a:xfrm>
          <a:prstGeom prst="rect">
            <a:avLst/>
          </a:prstGeom>
          <a:noFill/>
        </p:spPr>
        <p:txBody>
          <a:bodyPr wrap="square">
            <a:spAutoFit/>
          </a:bodyPr>
          <a:lstStyle/>
          <a:p>
            <a:pPr>
              <a:defRPr sz="1400">
                <a:solidFill>
                  <a:srgbClr val="000000"/>
                </a:solidFill>
              </a:defRPr>
            </a:pPr>
            <a:r>
              <a:rPr lang="en-GB" sz="2400" b="1" dirty="0">
                <a:latin typeface="Arimo" panose="020B0604020202020204" charset="0"/>
                <a:ea typeface="Arimo" panose="020B0604020202020204" charset="0"/>
                <a:cs typeface="Arimo" panose="020B0604020202020204" charset="0"/>
              </a:rPr>
              <a:t>We’d love to hear your thoughts on:</a:t>
            </a:r>
          </a:p>
          <a:p>
            <a:pPr>
              <a:defRPr sz="1400">
                <a:solidFill>
                  <a:srgbClr val="000000"/>
                </a:solidFill>
              </a:defRPr>
            </a:pPr>
            <a:endParaRPr lang="en-GB" sz="2400" dirty="0">
              <a:latin typeface="Arimo" panose="020B0604020202020204" charset="0"/>
              <a:ea typeface="Arimo" panose="020B0604020202020204" charset="0"/>
              <a:cs typeface="Arimo" panose="020B0604020202020204" charset="0"/>
            </a:endParaRPr>
          </a:p>
          <a:p>
            <a:pPr marL="342900" indent="-342900">
              <a:buFont typeface="Arial" panose="020B0604020202020204" pitchFamily="34" charset="0"/>
              <a:buChar char="•"/>
              <a:defRPr sz="1400">
                <a:solidFill>
                  <a:srgbClr val="000000"/>
                </a:solidFill>
              </a:defRPr>
            </a:pPr>
            <a:r>
              <a:rPr lang="en-GB" sz="2400" dirty="0">
                <a:latin typeface="Arimo" panose="020B0604020202020204" charset="0"/>
                <a:ea typeface="Arimo" panose="020B0604020202020204" charset="0"/>
                <a:cs typeface="Arimo" panose="020B0604020202020204" charset="0"/>
              </a:rPr>
              <a:t>Have you used it?</a:t>
            </a:r>
          </a:p>
          <a:p>
            <a:pPr marL="342900" indent="-342900">
              <a:buFont typeface="Arial" panose="020B0604020202020204" pitchFamily="34" charset="0"/>
              <a:buChar char="•"/>
              <a:defRPr sz="1400">
                <a:solidFill>
                  <a:srgbClr val="000000"/>
                </a:solidFill>
              </a:defRPr>
            </a:pPr>
            <a:r>
              <a:rPr lang="en-GB" sz="2400" dirty="0">
                <a:latin typeface="Arimo" panose="020B0604020202020204" charset="0"/>
                <a:ea typeface="Arimo" panose="020B0604020202020204" charset="0"/>
                <a:cs typeface="Arimo" panose="020B0604020202020204" charset="0"/>
              </a:rPr>
              <a:t>What’s most important to you? – speed/clarity/choice of channels</a:t>
            </a:r>
          </a:p>
          <a:p>
            <a:pPr marL="342900" indent="-342900">
              <a:buFont typeface="Arial" panose="020B0604020202020204" pitchFamily="34" charset="0"/>
              <a:buChar char="•"/>
              <a:defRPr sz="1400">
                <a:solidFill>
                  <a:srgbClr val="000000"/>
                </a:solidFill>
              </a:defRPr>
            </a:pPr>
            <a:r>
              <a:rPr lang="en-GB" sz="2400" dirty="0">
                <a:latin typeface="Arimo" panose="020B0604020202020204" charset="0"/>
                <a:ea typeface="Arimo" panose="020B0604020202020204" charset="0"/>
                <a:cs typeface="Arimo" panose="020B0604020202020204" charset="0"/>
              </a:rPr>
              <a:t>How we can raise awareness</a:t>
            </a:r>
          </a:p>
          <a:p>
            <a:pPr marL="342900" indent="-342900">
              <a:buFont typeface="Arial" panose="020B0604020202020204" pitchFamily="34" charset="0"/>
              <a:buChar char="•"/>
              <a:defRPr sz="1400">
                <a:solidFill>
                  <a:srgbClr val="000000"/>
                </a:solidFill>
              </a:defRPr>
            </a:pPr>
            <a:r>
              <a:rPr lang="en-GB" sz="2400" dirty="0">
                <a:latin typeface="Arimo" panose="020B0604020202020204" charset="0"/>
                <a:ea typeface="Arimo" panose="020B0604020202020204" charset="0"/>
                <a:cs typeface="Arimo" panose="020B0604020202020204" charset="0"/>
              </a:rPr>
              <a:t>Concerns or worries</a:t>
            </a:r>
          </a:p>
          <a:p>
            <a:pPr marL="342900" indent="-342900">
              <a:buFont typeface="Arial" panose="020B0604020202020204" pitchFamily="34" charset="0"/>
              <a:buChar char="•"/>
              <a:defRPr sz="1400">
                <a:solidFill>
                  <a:srgbClr val="000000"/>
                </a:solidFill>
              </a:defRPr>
            </a:pPr>
            <a:r>
              <a:rPr lang="en-GB" sz="2400" dirty="0">
                <a:latin typeface="Arimo" panose="020B0604020202020204" charset="0"/>
                <a:ea typeface="Arimo" panose="020B0604020202020204" charset="0"/>
                <a:cs typeface="Arimo" panose="020B0604020202020204" charset="0"/>
              </a:rPr>
              <a:t>Ideas to help patients who aren’t online</a:t>
            </a:r>
          </a:p>
        </p:txBody>
      </p:sp>
    </p:spTree>
    <p:extLst>
      <p:ext uri="{BB962C8B-B14F-4D97-AF65-F5344CB8AC3E}">
        <p14:creationId xmlns:p14="http://schemas.microsoft.com/office/powerpoint/2010/main" val="295791170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4" name="Group 5">
            <a:extLst>
              <a:ext uri="{FF2B5EF4-FFF2-40B4-BE49-F238E27FC236}">
                <a16:creationId xmlns:a16="http://schemas.microsoft.com/office/drawing/2014/main" id="{01162E29-9247-A45C-9F42-B6D84AE2D05D}"/>
              </a:ext>
            </a:extLst>
          </p:cNvPr>
          <p:cNvGrpSpPr/>
          <p:nvPr/>
        </p:nvGrpSpPr>
        <p:grpSpPr>
          <a:xfrm>
            <a:off x="-16934" y="-29634"/>
            <a:ext cx="18304934" cy="6298959"/>
            <a:chOff x="1574699" y="434095"/>
            <a:chExt cx="2380840" cy="1786704"/>
          </a:xfrm>
          <a:solidFill>
            <a:schemeClr val="accent5">
              <a:lumMod val="50000"/>
            </a:schemeClr>
          </a:solidFill>
        </p:grpSpPr>
        <p:sp>
          <p:nvSpPr>
            <p:cNvPr id="15" name="Freeform 6">
              <a:extLst>
                <a:ext uri="{FF2B5EF4-FFF2-40B4-BE49-F238E27FC236}">
                  <a16:creationId xmlns:a16="http://schemas.microsoft.com/office/drawing/2014/main" id="{791DBF4F-8C69-84E6-E245-7F64BF7A0073}"/>
                </a:ext>
              </a:extLst>
            </p:cNvPr>
            <p:cNvSpPr/>
            <p:nvPr/>
          </p:nvSpPr>
          <p:spPr>
            <a:xfrm>
              <a:off x="1574699" y="434095"/>
              <a:ext cx="2380840" cy="1786704"/>
            </a:xfrm>
            <a:custGeom>
              <a:avLst/>
              <a:gdLst/>
              <a:ahLst/>
              <a:cxnLst/>
              <a:rect l="l" t="t" r="r" b="b"/>
              <a:pathLst>
                <a:path w="2380840" h="1786704">
                  <a:moveTo>
                    <a:pt x="0" y="0"/>
                  </a:moveTo>
                  <a:lnTo>
                    <a:pt x="2380840" y="0"/>
                  </a:lnTo>
                  <a:lnTo>
                    <a:pt x="2380840" y="1786704"/>
                  </a:lnTo>
                  <a:lnTo>
                    <a:pt x="0" y="1786704"/>
                  </a:lnTo>
                  <a:close/>
                </a:path>
              </a:pathLst>
            </a:custGeom>
            <a:grpFill/>
          </p:spPr>
          <p:txBody>
            <a:bodyPr/>
            <a:lstStyle/>
            <a:p>
              <a:endParaRPr lang="en-GB"/>
            </a:p>
          </p:txBody>
        </p:sp>
      </p:grpSp>
      <p:grpSp>
        <p:nvGrpSpPr>
          <p:cNvPr id="5" name="Group 5"/>
          <p:cNvGrpSpPr/>
          <p:nvPr/>
        </p:nvGrpSpPr>
        <p:grpSpPr>
          <a:xfrm>
            <a:off x="-16934" y="6269326"/>
            <a:ext cx="18304933" cy="4017674"/>
            <a:chOff x="3057776" y="823267"/>
            <a:chExt cx="2380840" cy="1786704"/>
          </a:xfrm>
        </p:grpSpPr>
        <p:sp>
          <p:nvSpPr>
            <p:cNvPr id="6" name="Freeform 6"/>
            <p:cNvSpPr/>
            <p:nvPr/>
          </p:nvSpPr>
          <p:spPr>
            <a:xfrm>
              <a:off x="3057776" y="823267"/>
              <a:ext cx="2380840" cy="1786704"/>
            </a:xfrm>
            <a:custGeom>
              <a:avLst/>
              <a:gdLst/>
              <a:ahLst/>
              <a:cxnLst/>
              <a:rect l="l" t="t" r="r" b="b"/>
              <a:pathLst>
                <a:path w="2380840" h="1786704">
                  <a:moveTo>
                    <a:pt x="0" y="0"/>
                  </a:moveTo>
                  <a:lnTo>
                    <a:pt x="2380840" y="0"/>
                  </a:lnTo>
                  <a:lnTo>
                    <a:pt x="2380840" y="1786704"/>
                  </a:lnTo>
                  <a:lnTo>
                    <a:pt x="0" y="1786704"/>
                  </a:lnTo>
                  <a:close/>
                </a:path>
              </a:pathLst>
            </a:custGeom>
            <a:solidFill>
              <a:srgbClr val="48B4BB"/>
            </a:solidFill>
          </p:spPr>
          <p:txBody>
            <a:bodyPr/>
            <a:lstStyle/>
            <a:p>
              <a:endParaRPr lang="en-GB" dirty="0">
                <a:latin typeface="Arimo" panose="020B0604020202020204" charset="0"/>
                <a:ea typeface="Arimo" panose="020B0604020202020204" charset="0"/>
                <a:cs typeface="Arimo" panose="020B0604020202020204" charset="0"/>
              </a:endParaRPr>
            </a:p>
          </p:txBody>
        </p:sp>
      </p:grpSp>
      <p:sp>
        <p:nvSpPr>
          <p:cNvPr id="10" name="TextBox 10"/>
          <p:cNvSpPr txBox="1"/>
          <p:nvPr/>
        </p:nvSpPr>
        <p:spPr>
          <a:xfrm>
            <a:off x="914400" y="7942423"/>
            <a:ext cx="3824855" cy="643959"/>
          </a:xfrm>
          <a:prstGeom prst="rect">
            <a:avLst/>
          </a:prstGeom>
        </p:spPr>
        <p:txBody>
          <a:bodyPr wrap="square" lIns="0" tIns="0" rIns="0" bIns="0" rtlCol="0" anchor="t">
            <a:spAutoFit/>
          </a:bodyPr>
          <a:lstStyle/>
          <a:p>
            <a:pPr>
              <a:lnSpc>
                <a:spcPts val="5514"/>
              </a:lnSpc>
            </a:pPr>
            <a:r>
              <a:rPr lang="en-US" sz="3938" b="1" dirty="0">
                <a:solidFill>
                  <a:srgbClr val="FFFFFF"/>
                </a:solidFill>
                <a:latin typeface="Arimo" panose="020B0604020202020204" charset="0"/>
                <a:ea typeface="Arimo" panose="020B0604020202020204" charset="0"/>
                <a:cs typeface="Arimo" panose="020B0604020202020204" charset="0"/>
              </a:rPr>
              <a:t>BYTES PCN</a:t>
            </a:r>
          </a:p>
        </p:txBody>
      </p:sp>
      <p:pic>
        <p:nvPicPr>
          <p:cNvPr id="13" name="Picture 12" descr="Logo, company name&#10;&#10;Description automatically generated">
            <a:extLst>
              <a:ext uri="{FF2B5EF4-FFF2-40B4-BE49-F238E27FC236}">
                <a16:creationId xmlns:a16="http://schemas.microsoft.com/office/drawing/2014/main" id="{D1A29EE0-3B4D-6F66-C3C7-24ABC7C0C58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4131391" y="6269325"/>
            <a:ext cx="4156609" cy="4087142"/>
          </a:xfrm>
          <a:prstGeom prst="rect">
            <a:avLst/>
          </a:prstGeo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0276CF2-CE28-B358-2695-DB65FC3913BC}"/>
            </a:ext>
          </a:extLst>
        </p:cNvPr>
        <p:cNvGrpSpPr/>
        <p:nvPr/>
      </p:nvGrpSpPr>
      <p:grpSpPr>
        <a:xfrm>
          <a:off x="0" y="0"/>
          <a:ext cx="0" cy="0"/>
          <a:chOff x="0" y="0"/>
          <a:chExt cx="0" cy="0"/>
        </a:xfrm>
      </p:grpSpPr>
      <p:grpSp>
        <p:nvGrpSpPr>
          <p:cNvPr id="2" name="Group 2">
            <a:extLst>
              <a:ext uri="{FF2B5EF4-FFF2-40B4-BE49-F238E27FC236}">
                <a16:creationId xmlns:a16="http://schemas.microsoft.com/office/drawing/2014/main" id="{FA03CE69-130E-219F-2112-1F389E289ABA}"/>
              </a:ext>
            </a:extLst>
          </p:cNvPr>
          <p:cNvGrpSpPr/>
          <p:nvPr/>
        </p:nvGrpSpPr>
        <p:grpSpPr>
          <a:xfrm>
            <a:off x="10910322" y="0"/>
            <a:ext cx="7377678" cy="10287000"/>
            <a:chOff x="0" y="0"/>
            <a:chExt cx="2691397" cy="4048889"/>
          </a:xfrm>
        </p:grpSpPr>
        <p:sp>
          <p:nvSpPr>
            <p:cNvPr id="3" name="Freeform 3">
              <a:extLst>
                <a:ext uri="{FF2B5EF4-FFF2-40B4-BE49-F238E27FC236}">
                  <a16:creationId xmlns:a16="http://schemas.microsoft.com/office/drawing/2014/main" id="{64276089-1B40-407D-C1C0-DBEEFE163574}"/>
                </a:ext>
              </a:extLst>
            </p:cNvPr>
            <p:cNvSpPr/>
            <p:nvPr/>
          </p:nvSpPr>
          <p:spPr>
            <a:xfrm>
              <a:off x="0" y="0"/>
              <a:ext cx="2691397" cy="4048889"/>
            </a:xfrm>
            <a:custGeom>
              <a:avLst/>
              <a:gdLst/>
              <a:ahLst/>
              <a:cxnLst/>
              <a:rect l="l" t="t" r="r" b="b"/>
              <a:pathLst>
                <a:path w="2691397" h="4048889">
                  <a:moveTo>
                    <a:pt x="0" y="0"/>
                  </a:moveTo>
                  <a:lnTo>
                    <a:pt x="2691397" y="0"/>
                  </a:lnTo>
                  <a:lnTo>
                    <a:pt x="2691397" y="4048889"/>
                  </a:lnTo>
                  <a:lnTo>
                    <a:pt x="0" y="4048889"/>
                  </a:lnTo>
                  <a:close/>
                </a:path>
              </a:pathLst>
            </a:custGeom>
            <a:solidFill>
              <a:srgbClr val="48B4BB"/>
            </a:solidFill>
          </p:spPr>
          <p:txBody>
            <a:bodyPr/>
            <a:lstStyle/>
            <a:p>
              <a:endParaRPr lang="en-GB"/>
            </a:p>
          </p:txBody>
        </p:sp>
      </p:grpSp>
      <p:sp>
        <p:nvSpPr>
          <p:cNvPr id="4" name="TextBox 11">
            <a:extLst>
              <a:ext uri="{FF2B5EF4-FFF2-40B4-BE49-F238E27FC236}">
                <a16:creationId xmlns:a16="http://schemas.microsoft.com/office/drawing/2014/main" id="{613D7C9A-F06E-56C6-0D82-90CE683A9F05}"/>
              </a:ext>
            </a:extLst>
          </p:cNvPr>
          <p:cNvSpPr txBox="1"/>
          <p:nvPr/>
        </p:nvSpPr>
        <p:spPr>
          <a:xfrm>
            <a:off x="1752600" y="3314700"/>
            <a:ext cx="8192916" cy="3344505"/>
          </a:xfrm>
          <a:prstGeom prst="rect">
            <a:avLst/>
          </a:prstGeom>
        </p:spPr>
        <p:txBody>
          <a:bodyPr wrap="square" lIns="0" tIns="0" rIns="0" bIns="0" rtlCol="0" anchor="t">
            <a:spAutoFit/>
          </a:bodyPr>
          <a:lstStyle/>
          <a:p>
            <a:pPr algn="just">
              <a:lnSpc>
                <a:spcPts val="3500"/>
              </a:lnSpc>
            </a:pPr>
            <a:r>
              <a:rPr lang="en-US" sz="4800" dirty="0">
                <a:solidFill>
                  <a:srgbClr val="000000"/>
                </a:solidFill>
                <a:latin typeface="Arimo" panose="020B0604020202020204" charset="0"/>
                <a:ea typeface="Arimo" panose="020B0604020202020204" charset="0"/>
                <a:cs typeface="Arimo" panose="020B0604020202020204" charset="0"/>
              </a:rPr>
              <a:t>Why we’re here</a:t>
            </a:r>
          </a:p>
          <a:p>
            <a:pPr algn="just">
              <a:lnSpc>
                <a:spcPts val="3500"/>
              </a:lnSpc>
            </a:pPr>
            <a:endParaRPr lang="en-GB" sz="2400" dirty="0">
              <a:solidFill>
                <a:srgbClr val="000000"/>
              </a:solidFill>
              <a:latin typeface="Arimo" panose="020B0604020202020204" charset="0"/>
              <a:ea typeface="Arimo" panose="020B0604020202020204" charset="0"/>
              <a:cs typeface="Arimo" panose="020B0604020202020204" charset="0"/>
            </a:endParaRPr>
          </a:p>
          <a:p>
            <a:pPr marL="342900" indent="-342900" algn="l">
              <a:spcAft>
                <a:spcPts val="600"/>
              </a:spcAft>
              <a:buFont typeface="Arial" panose="020B0604020202020204" pitchFamily="34" charset="0"/>
              <a:buChar char="•"/>
            </a:pPr>
            <a:r>
              <a:rPr lang="en-GB" sz="2400" b="0" i="0" dirty="0">
                <a:solidFill>
                  <a:srgbClr val="212B32"/>
                </a:solidFill>
                <a:effectLst/>
                <a:latin typeface="Arimo" panose="020B0604020202020204" charset="0"/>
                <a:ea typeface="Arimo" panose="020B0604020202020204" charset="0"/>
                <a:cs typeface="Arimo" panose="020B0604020202020204" charset="0"/>
              </a:rPr>
              <a:t>To act as a functioning PPG to support the development of healthcare services with a patient focus</a:t>
            </a:r>
          </a:p>
          <a:p>
            <a:pPr marL="342900" indent="-342900" algn="l">
              <a:spcAft>
                <a:spcPts val="600"/>
              </a:spcAft>
              <a:buFont typeface="Arial" panose="020B0604020202020204" pitchFamily="34" charset="0"/>
              <a:buChar char="•"/>
            </a:pPr>
            <a:r>
              <a:rPr lang="en-GB" sz="2400" b="0" i="0" dirty="0">
                <a:solidFill>
                  <a:srgbClr val="212B32"/>
                </a:solidFill>
                <a:effectLst/>
                <a:latin typeface="Arimo" panose="020B0604020202020204" charset="0"/>
                <a:ea typeface="Arimo" panose="020B0604020202020204" charset="0"/>
                <a:cs typeface="Arimo" panose="020B0604020202020204" charset="0"/>
              </a:rPr>
              <a:t>To provide insight and feedback on the delivery of services</a:t>
            </a:r>
          </a:p>
          <a:p>
            <a:pPr marL="342900" indent="-342900" algn="l">
              <a:spcAft>
                <a:spcPts val="600"/>
              </a:spcAft>
              <a:buFont typeface="Arial" panose="020B0604020202020204" pitchFamily="34" charset="0"/>
              <a:buChar char="•"/>
            </a:pPr>
            <a:r>
              <a:rPr lang="en-GB" sz="2400" b="0" i="0" dirty="0">
                <a:solidFill>
                  <a:srgbClr val="212B32"/>
                </a:solidFill>
                <a:effectLst/>
                <a:latin typeface="Arimo" panose="020B0604020202020204" charset="0"/>
                <a:ea typeface="Arimo" panose="020B0604020202020204" charset="0"/>
                <a:cs typeface="Arimo" panose="020B0604020202020204" charset="0"/>
              </a:rPr>
              <a:t>To enable a patients to discuss agreed agenda items </a:t>
            </a:r>
          </a:p>
          <a:p>
            <a:pPr marL="342900" indent="-342900" algn="l">
              <a:spcAft>
                <a:spcPts val="1800"/>
              </a:spcAft>
              <a:buFont typeface="Arial" panose="020B0604020202020204" pitchFamily="34" charset="0"/>
              <a:buChar char="•"/>
            </a:pPr>
            <a:r>
              <a:rPr lang="en-GB" sz="2400" b="0" i="0" dirty="0">
                <a:solidFill>
                  <a:srgbClr val="212B32"/>
                </a:solidFill>
                <a:effectLst/>
                <a:latin typeface="Arimo" panose="020B0604020202020204" charset="0"/>
                <a:ea typeface="Arimo" panose="020B0604020202020204" charset="0"/>
                <a:cs typeface="Arimo" panose="020B0604020202020204" charset="0"/>
              </a:rPr>
              <a:t>To develop services and support alongside patients</a:t>
            </a:r>
          </a:p>
        </p:txBody>
      </p:sp>
    </p:spTree>
    <p:extLst>
      <p:ext uri="{BB962C8B-B14F-4D97-AF65-F5344CB8AC3E}">
        <p14:creationId xmlns:p14="http://schemas.microsoft.com/office/powerpoint/2010/main" val="402748060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extBox 11"/>
          <p:cNvSpPr txBox="1"/>
          <p:nvPr/>
        </p:nvSpPr>
        <p:spPr>
          <a:xfrm>
            <a:off x="1524000" y="3314700"/>
            <a:ext cx="8203309" cy="3323987"/>
          </a:xfrm>
          <a:prstGeom prst="rect">
            <a:avLst/>
          </a:prstGeom>
        </p:spPr>
        <p:txBody>
          <a:bodyPr wrap="square" lIns="0" tIns="0" rIns="0" bIns="0" rtlCol="0" anchor="t">
            <a:spAutoFit/>
          </a:bodyPr>
          <a:lstStyle/>
          <a:p>
            <a:pPr>
              <a:buNone/>
            </a:pPr>
            <a:r>
              <a:rPr lang="en-GB" sz="2400" dirty="0">
                <a:latin typeface="Arimo" panose="020B0604020202020204" charset="0"/>
                <a:ea typeface="Arimo" panose="020B0604020202020204" charset="0"/>
                <a:cs typeface="Arimo" panose="020B0604020202020204" charset="0"/>
              </a:rPr>
              <a:t>GP practices have access to a wider team of skilled professionals –These roles are designed to support GPs and improve patient access to the right care at the right time.</a:t>
            </a:r>
          </a:p>
          <a:p>
            <a:pPr>
              <a:buNone/>
            </a:pPr>
            <a:endParaRPr lang="en-GB" sz="2400" dirty="0">
              <a:latin typeface="Arimo" panose="020B0604020202020204" charset="0"/>
              <a:ea typeface="Arimo" panose="020B0604020202020204" charset="0"/>
              <a:cs typeface="Arimo" panose="020B0604020202020204" charset="0"/>
            </a:endParaRPr>
          </a:p>
          <a:p>
            <a:r>
              <a:rPr lang="en-GB" sz="2400" dirty="0">
                <a:latin typeface="Arimo" panose="020B0604020202020204" charset="0"/>
                <a:ea typeface="Arimo" panose="020B0604020202020204" charset="0"/>
                <a:cs typeface="Arimo" panose="020B0604020202020204" charset="0"/>
              </a:rPr>
              <a:t>Not every health concern requires a GP appointment. By seeing the most appropriate team member, patients can often receive quicker, more specialised support, helping us use NHS resources more effectively and keeping GP appointments available for those who truly need them.</a:t>
            </a:r>
          </a:p>
        </p:txBody>
      </p:sp>
      <p:grpSp>
        <p:nvGrpSpPr>
          <p:cNvPr id="15" name="Group 2">
            <a:extLst>
              <a:ext uri="{FF2B5EF4-FFF2-40B4-BE49-F238E27FC236}">
                <a16:creationId xmlns:a16="http://schemas.microsoft.com/office/drawing/2014/main" id="{8798F176-84C8-50F9-941D-1C3620112727}"/>
              </a:ext>
            </a:extLst>
          </p:cNvPr>
          <p:cNvGrpSpPr/>
          <p:nvPr/>
        </p:nvGrpSpPr>
        <p:grpSpPr>
          <a:xfrm>
            <a:off x="12268201" y="0"/>
            <a:ext cx="6019799" cy="10287000"/>
            <a:chOff x="0" y="0"/>
            <a:chExt cx="2380840" cy="4070845"/>
          </a:xfrm>
        </p:grpSpPr>
        <p:sp>
          <p:nvSpPr>
            <p:cNvPr id="16" name="Freeform 3">
              <a:extLst>
                <a:ext uri="{FF2B5EF4-FFF2-40B4-BE49-F238E27FC236}">
                  <a16:creationId xmlns:a16="http://schemas.microsoft.com/office/drawing/2014/main" id="{6ADF92A1-68F9-3A9A-D295-23EE299600B1}"/>
                </a:ext>
              </a:extLst>
            </p:cNvPr>
            <p:cNvSpPr/>
            <p:nvPr/>
          </p:nvSpPr>
          <p:spPr>
            <a:xfrm>
              <a:off x="0" y="0"/>
              <a:ext cx="2380840" cy="4070845"/>
            </a:xfrm>
            <a:custGeom>
              <a:avLst/>
              <a:gdLst/>
              <a:ahLst/>
              <a:cxnLst/>
              <a:rect l="l" t="t" r="r" b="b"/>
              <a:pathLst>
                <a:path w="2380840" h="4070845">
                  <a:moveTo>
                    <a:pt x="0" y="0"/>
                  </a:moveTo>
                  <a:lnTo>
                    <a:pt x="2380840" y="0"/>
                  </a:lnTo>
                  <a:lnTo>
                    <a:pt x="2380840" y="4070845"/>
                  </a:lnTo>
                  <a:lnTo>
                    <a:pt x="0" y="4070845"/>
                  </a:lnTo>
                  <a:close/>
                </a:path>
              </a:pathLst>
            </a:custGeom>
            <a:solidFill>
              <a:srgbClr val="48B4BB"/>
            </a:solidFill>
          </p:spPr>
          <p:txBody>
            <a:bodyPr/>
            <a:lstStyle/>
            <a:p>
              <a:endParaRPr lang="en-GB"/>
            </a:p>
          </p:txBody>
        </p:sp>
      </p:grpSp>
      <p:grpSp>
        <p:nvGrpSpPr>
          <p:cNvPr id="17" name="Group 6">
            <a:extLst>
              <a:ext uri="{FF2B5EF4-FFF2-40B4-BE49-F238E27FC236}">
                <a16:creationId xmlns:a16="http://schemas.microsoft.com/office/drawing/2014/main" id="{070A22D4-9795-44BA-996B-D9B6006AEF93}"/>
              </a:ext>
            </a:extLst>
          </p:cNvPr>
          <p:cNvGrpSpPr>
            <a:grpSpLocks noChangeAspect="1"/>
          </p:cNvGrpSpPr>
          <p:nvPr/>
        </p:nvGrpSpPr>
        <p:grpSpPr>
          <a:xfrm>
            <a:off x="11137162" y="1479519"/>
            <a:ext cx="4099997" cy="4099997"/>
            <a:chOff x="0" y="0"/>
            <a:chExt cx="495300" cy="495300"/>
          </a:xfrm>
        </p:grpSpPr>
        <p:sp>
          <p:nvSpPr>
            <p:cNvPr id="18" name="Freeform 7">
              <a:extLst>
                <a:ext uri="{FF2B5EF4-FFF2-40B4-BE49-F238E27FC236}">
                  <a16:creationId xmlns:a16="http://schemas.microsoft.com/office/drawing/2014/main" id="{31BB667A-7F15-514E-1B1B-DB4439321E55}"/>
                </a:ext>
              </a:extLst>
            </p:cNvPr>
            <p:cNvSpPr/>
            <p:nvPr/>
          </p:nvSpPr>
          <p:spPr>
            <a:xfrm>
              <a:off x="0" y="0"/>
              <a:ext cx="495300" cy="495300"/>
            </a:xfrm>
            <a:custGeom>
              <a:avLst/>
              <a:gdLst/>
              <a:ahLst/>
              <a:cxnLst/>
              <a:rect l="l" t="t" r="r" b="b"/>
              <a:pathLst>
                <a:path w="495300" h="495300">
                  <a:moveTo>
                    <a:pt x="247650" y="0"/>
                  </a:moveTo>
                  <a:cubicBezTo>
                    <a:pt x="110490" y="0"/>
                    <a:pt x="0" y="110490"/>
                    <a:pt x="0" y="247650"/>
                  </a:cubicBezTo>
                  <a:cubicBezTo>
                    <a:pt x="0" y="384810"/>
                    <a:pt x="110490" y="495300"/>
                    <a:pt x="247650" y="495300"/>
                  </a:cubicBezTo>
                  <a:cubicBezTo>
                    <a:pt x="383540" y="495300"/>
                    <a:pt x="495300" y="384810"/>
                    <a:pt x="495300" y="247650"/>
                  </a:cubicBezTo>
                  <a:cubicBezTo>
                    <a:pt x="495300" y="110490"/>
                    <a:pt x="383540" y="0"/>
                    <a:pt x="247650" y="0"/>
                  </a:cubicBezTo>
                  <a:close/>
                  <a:moveTo>
                    <a:pt x="247650" y="457200"/>
                  </a:moveTo>
                  <a:cubicBezTo>
                    <a:pt x="132080" y="457200"/>
                    <a:pt x="38100" y="363220"/>
                    <a:pt x="38100" y="247650"/>
                  </a:cubicBezTo>
                  <a:cubicBezTo>
                    <a:pt x="38100" y="132080"/>
                    <a:pt x="132080" y="38100"/>
                    <a:pt x="247650" y="38100"/>
                  </a:cubicBezTo>
                  <a:cubicBezTo>
                    <a:pt x="363220" y="38100"/>
                    <a:pt x="457200" y="132080"/>
                    <a:pt x="457200" y="247650"/>
                  </a:cubicBezTo>
                  <a:cubicBezTo>
                    <a:pt x="457200" y="363220"/>
                    <a:pt x="363220" y="457200"/>
                    <a:pt x="247650" y="457200"/>
                  </a:cubicBezTo>
                  <a:close/>
                </a:path>
              </a:pathLst>
            </a:custGeom>
            <a:solidFill>
              <a:srgbClr val="FFFFFF"/>
            </a:solidFill>
          </p:spPr>
          <p:txBody>
            <a:bodyPr/>
            <a:lstStyle/>
            <a:p>
              <a:endParaRPr lang="en-GB"/>
            </a:p>
          </p:txBody>
        </p:sp>
        <p:sp>
          <p:nvSpPr>
            <p:cNvPr id="19" name="Freeform 8">
              <a:extLst>
                <a:ext uri="{FF2B5EF4-FFF2-40B4-BE49-F238E27FC236}">
                  <a16:creationId xmlns:a16="http://schemas.microsoft.com/office/drawing/2014/main" id="{5D513232-47E6-CBA7-063E-1175A30FB5D0}"/>
                </a:ext>
              </a:extLst>
            </p:cNvPr>
            <p:cNvSpPr/>
            <p:nvPr/>
          </p:nvSpPr>
          <p:spPr>
            <a:xfrm>
              <a:off x="38100" y="38100"/>
              <a:ext cx="419100" cy="419100"/>
            </a:xfrm>
            <a:custGeom>
              <a:avLst/>
              <a:gdLst/>
              <a:ahLst/>
              <a:cxnLst/>
              <a:rect l="l" t="t" r="r" b="b"/>
              <a:pathLst>
                <a:path w="419100" h="419100">
                  <a:moveTo>
                    <a:pt x="209550" y="0"/>
                  </a:moveTo>
                  <a:cubicBezTo>
                    <a:pt x="93980" y="0"/>
                    <a:pt x="0" y="93980"/>
                    <a:pt x="0" y="209550"/>
                  </a:cubicBezTo>
                  <a:cubicBezTo>
                    <a:pt x="0" y="325120"/>
                    <a:pt x="93980" y="419100"/>
                    <a:pt x="209550" y="419100"/>
                  </a:cubicBezTo>
                  <a:cubicBezTo>
                    <a:pt x="325120" y="419100"/>
                    <a:pt x="419100" y="325120"/>
                    <a:pt x="419100" y="209550"/>
                  </a:cubicBezTo>
                  <a:cubicBezTo>
                    <a:pt x="419100" y="93980"/>
                    <a:pt x="325120" y="0"/>
                    <a:pt x="209550" y="0"/>
                  </a:cubicBezTo>
                  <a:close/>
                </a:path>
              </a:pathLst>
            </a:custGeom>
            <a:solidFill>
              <a:srgbClr val="48B4BB"/>
            </a:solidFill>
          </p:spPr>
          <p:txBody>
            <a:bodyPr/>
            <a:lstStyle/>
            <a:p>
              <a:endParaRPr lang="en-GB"/>
            </a:p>
          </p:txBody>
        </p:sp>
      </p:grpSp>
      <p:sp>
        <p:nvSpPr>
          <p:cNvPr id="20" name="TextBox 9">
            <a:extLst>
              <a:ext uri="{FF2B5EF4-FFF2-40B4-BE49-F238E27FC236}">
                <a16:creationId xmlns:a16="http://schemas.microsoft.com/office/drawing/2014/main" id="{4092D5E5-8505-CF0D-3B7F-059A89965CB3}"/>
              </a:ext>
            </a:extLst>
          </p:cNvPr>
          <p:cNvSpPr txBox="1"/>
          <p:nvPr/>
        </p:nvSpPr>
        <p:spPr>
          <a:xfrm>
            <a:off x="11860373" y="2624198"/>
            <a:ext cx="2653574" cy="1868397"/>
          </a:xfrm>
          <a:prstGeom prst="rect">
            <a:avLst/>
          </a:prstGeom>
        </p:spPr>
        <p:txBody>
          <a:bodyPr wrap="square" lIns="0" tIns="0" rIns="0" bIns="0" rtlCol="0" anchor="t">
            <a:spAutoFit/>
          </a:bodyPr>
          <a:lstStyle/>
          <a:p>
            <a:pPr algn="ctr">
              <a:lnSpc>
                <a:spcPts val="5040"/>
              </a:lnSpc>
            </a:pPr>
            <a:r>
              <a:rPr lang="en-US" sz="3600" b="1" dirty="0">
                <a:solidFill>
                  <a:schemeClr val="bg1"/>
                </a:solidFill>
                <a:latin typeface="Arimo" panose="020B0604020202020204" charset="0"/>
                <a:ea typeface="Arimo" panose="020B0604020202020204" charset="0"/>
                <a:cs typeface="Arimo" panose="020B0604020202020204" charset="0"/>
              </a:rPr>
              <a:t>Getting you the help you need</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CB7BC35-0212-1D2E-7FBE-040EA8C4532B}"/>
            </a:ext>
          </a:extLst>
        </p:cNvPr>
        <p:cNvGrpSpPr/>
        <p:nvPr/>
      </p:nvGrpSpPr>
      <p:grpSpPr>
        <a:xfrm>
          <a:off x="0" y="0"/>
          <a:ext cx="0" cy="0"/>
          <a:chOff x="0" y="0"/>
          <a:chExt cx="0" cy="0"/>
        </a:xfrm>
      </p:grpSpPr>
      <p:sp>
        <p:nvSpPr>
          <p:cNvPr id="11" name="TextBox 11">
            <a:extLst>
              <a:ext uri="{FF2B5EF4-FFF2-40B4-BE49-F238E27FC236}">
                <a16:creationId xmlns:a16="http://schemas.microsoft.com/office/drawing/2014/main" id="{96C434BF-B8E7-9766-8233-8C78C9B5896B}"/>
              </a:ext>
            </a:extLst>
          </p:cNvPr>
          <p:cNvSpPr txBox="1"/>
          <p:nvPr/>
        </p:nvSpPr>
        <p:spPr>
          <a:xfrm>
            <a:off x="1600200" y="3714283"/>
            <a:ext cx="8203309" cy="3099695"/>
          </a:xfrm>
          <a:prstGeom prst="rect">
            <a:avLst/>
          </a:prstGeom>
        </p:spPr>
        <p:txBody>
          <a:bodyPr wrap="square" lIns="0" tIns="0" rIns="0" bIns="0" rtlCol="0" anchor="t">
            <a:spAutoFit/>
          </a:bodyPr>
          <a:lstStyle/>
          <a:p>
            <a:pPr algn="just">
              <a:lnSpc>
                <a:spcPts val="3500"/>
              </a:lnSpc>
            </a:pPr>
            <a:r>
              <a:rPr lang="en-GB" sz="2400" dirty="0">
                <a:solidFill>
                  <a:srgbClr val="000000"/>
                </a:solidFill>
                <a:latin typeface="Arimo" panose="020B0604020202020204" charset="0"/>
                <a:ea typeface="Arimo" panose="020B0604020202020204" charset="0"/>
                <a:cs typeface="Arimo" panose="020B0604020202020204" charset="0"/>
              </a:rPr>
              <a:t>As part of </a:t>
            </a:r>
            <a:r>
              <a:rPr lang="en-GB" sz="2400" b="1" dirty="0">
                <a:solidFill>
                  <a:srgbClr val="000000"/>
                </a:solidFill>
                <a:latin typeface="Arimo" panose="020B0604020202020204" charset="0"/>
                <a:ea typeface="Arimo" panose="020B0604020202020204" charset="0"/>
                <a:cs typeface="Arimo" panose="020B0604020202020204" charset="0"/>
              </a:rPr>
              <a:t>BYTES</a:t>
            </a:r>
            <a:r>
              <a:rPr lang="en-GB" sz="2400" dirty="0">
                <a:solidFill>
                  <a:srgbClr val="000000"/>
                </a:solidFill>
                <a:latin typeface="Arimo" panose="020B0604020202020204" charset="0"/>
                <a:ea typeface="Arimo" panose="020B0604020202020204" charset="0"/>
                <a:cs typeface="Arimo" panose="020B0604020202020204" charset="0"/>
              </a:rPr>
              <a:t> Primary Care Network, our practice offers appointments with a range of clinicians that may be more appropriate than seeing a GP. </a:t>
            </a:r>
          </a:p>
          <a:p>
            <a:pPr algn="just">
              <a:lnSpc>
                <a:spcPts val="3500"/>
              </a:lnSpc>
            </a:pPr>
            <a:endParaRPr lang="en-GB" sz="2400" dirty="0">
              <a:solidFill>
                <a:srgbClr val="000000"/>
              </a:solidFill>
              <a:latin typeface="Arimo" panose="020B0604020202020204" charset="0"/>
              <a:ea typeface="Arimo" panose="020B0604020202020204" charset="0"/>
              <a:cs typeface="Arimo" panose="020B0604020202020204" charset="0"/>
            </a:endParaRPr>
          </a:p>
          <a:p>
            <a:pPr marL="457200" indent="-457200" algn="just">
              <a:lnSpc>
                <a:spcPts val="3500"/>
              </a:lnSpc>
              <a:buFont typeface="+mj-lt"/>
              <a:buAutoNum type="arabicPeriod"/>
            </a:pPr>
            <a:r>
              <a:rPr lang="en-GB" sz="2400" dirty="0">
                <a:solidFill>
                  <a:srgbClr val="000000"/>
                </a:solidFill>
                <a:latin typeface="Arimo" panose="020B0604020202020204" charset="0"/>
                <a:ea typeface="Arimo" panose="020B0604020202020204" charset="0"/>
                <a:cs typeface="Arimo" panose="020B0604020202020204" charset="0"/>
              </a:rPr>
              <a:t>What is a Primary Care Network (PCN)? </a:t>
            </a:r>
          </a:p>
          <a:p>
            <a:pPr marL="457200" indent="-457200" algn="just">
              <a:lnSpc>
                <a:spcPts val="3500"/>
              </a:lnSpc>
              <a:buFont typeface="+mj-lt"/>
              <a:buAutoNum type="arabicPeriod"/>
            </a:pPr>
            <a:r>
              <a:rPr lang="en-GB" sz="2400" dirty="0">
                <a:solidFill>
                  <a:srgbClr val="000000"/>
                </a:solidFill>
                <a:latin typeface="Arimo" panose="020B0604020202020204" charset="0"/>
                <a:ea typeface="Arimo" panose="020B0604020202020204" charset="0"/>
                <a:cs typeface="Arimo" panose="020B0604020202020204" charset="0"/>
              </a:rPr>
              <a:t>What other practices are in the PCN?</a:t>
            </a:r>
          </a:p>
          <a:p>
            <a:pPr marL="457200" indent="-457200" algn="just">
              <a:lnSpc>
                <a:spcPts val="3500"/>
              </a:lnSpc>
              <a:buFont typeface="+mj-lt"/>
              <a:buAutoNum type="arabicPeriod"/>
            </a:pPr>
            <a:r>
              <a:rPr lang="en-GB" sz="2400" dirty="0">
                <a:solidFill>
                  <a:srgbClr val="000000"/>
                </a:solidFill>
                <a:latin typeface="Arimo" panose="020B0604020202020204" charset="0"/>
                <a:ea typeface="Arimo" panose="020B0604020202020204" charset="0"/>
                <a:cs typeface="Arimo" panose="020B0604020202020204" charset="0"/>
              </a:rPr>
              <a:t>Why are GP receptionists so nosey?</a:t>
            </a:r>
          </a:p>
        </p:txBody>
      </p:sp>
      <p:grpSp>
        <p:nvGrpSpPr>
          <p:cNvPr id="15" name="Group 2">
            <a:extLst>
              <a:ext uri="{FF2B5EF4-FFF2-40B4-BE49-F238E27FC236}">
                <a16:creationId xmlns:a16="http://schemas.microsoft.com/office/drawing/2014/main" id="{1709A2F8-8B76-5FDB-C8D5-E60BD29746E8}"/>
              </a:ext>
            </a:extLst>
          </p:cNvPr>
          <p:cNvGrpSpPr/>
          <p:nvPr/>
        </p:nvGrpSpPr>
        <p:grpSpPr>
          <a:xfrm>
            <a:off x="12268201" y="0"/>
            <a:ext cx="6019799" cy="10287000"/>
            <a:chOff x="0" y="0"/>
            <a:chExt cx="2380840" cy="4070845"/>
          </a:xfrm>
        </p:grpSpPr>
        <p:sp>
          <p:nvSpPr>
            <p:cNvPr id="16" name="Freeform 3">
              <a:extLst>
                <a:ext uri="{FF2B5EF4-FFF2-40B4-BE49-F238E27FC236}">
                  <a16:creationId xmlns:a16="http://schemas.microsoft.com/office/drawing/2014/main" id="{0E81ABFD-B804-0CE3-61EB-54B33C6ECA8F}"/>
                </a:ext>
              </a:extLst>
            </p:cNvPr>
            <p:cNvSpPr/>
            <p:nvPr/>
          </p:nvSpPr>
          <p:spPr>
            <a:xfrm>
              <a:off x="0" y="0"/>
              <a:ext cx="2380840" cy="4070845"/>
            </a:xfrm>
            <a:custGeom>
              <a:avLst/>
              <a:gdLst/>
              <a:ahLst/>
              <a:cxnLst/>
              <a:rect l="l" t="t" r="r" b="b"/>
              <a:pathLst>
                <a:path w="2380840" h="4070845">
                  <a:moveTo>
                    <a:pt x="0" y="0"/>
                  </a:moveTo>
                  <a:lnTo>
                    <a:pt x="2380840" y="0"/>
                  </a:lnTo>
                  <a:lnTo>
                    <a:pt x="2380840" y="4070845"/>
                  </a:lnTo>
                  <a:lnTo>
                    <a:pt x="0" y="4070845"/>
                  </a:lnTo>
                  <a:close/>
                </a:path>
              </a:pathLst>
            </a:custGeom>
            <a:solidFill>
              <a:srgbClr val="48B4BB"/>
            </a:solidFill>
          </p:spPr>
          <p:txBody>
            <a:bodyPr/>
            <a:lstStyle/>
            <a:p>
              <a:endParaRPr lang="en-GB"/>
            </a:p>
          </p:txBody>
        </p:sp>
      </p:grpSp>
      <p:grpSp>
        <p:nvGrpSpPr>
          <p:cNvPr id="17" name="Group 6">
            <a:extLst>
              <a:ext uri="{FF2B5EF4-FFF2-40B4-BE49-F238E27FC236}">
                <a16:creationId xmlns:a16="http://schemas.microsoft.com/office/drawing/2014/main" id="{DEFBA985-6333-BD73-A8A7-B86B9C60134F}"/>
              </a:ext>
            </a:extLst>
          </p:cNvPr>
          <p:cNvGrpSpPr>
            <a:grpSpLocks noChangeAspect="1"/>
          </p:cNvGrpSpPr>
          <p:nvPr/>
        </p:nvGrpSpPr>
        <p:grpSpPr>
          <a:xfrm>
            <a:off x="11137162" y="1479519"/>
            <a:ext cx="4099997" cy="4099997"/>
            <a:chOff x="0" y="0"/>
            <a:chExt cx="495300" cy="495300"/>
          </a:xfrm>
        </p:grpSpPr>
        <p:sp>
          <p:nvSpPr>
            <p:cNvPr id="18" name="Freeform 7">
              <a:extLst>
                <a:ext uri="{FF2B5EF4-FFF2-40B4-BE49-F238E27FC236}">
                  <a16:creationId xmlns:a16="http://schemas.microsoft.com/office/drawing/2014/main" id="{DECFD258-C2D0-FCF5-E2C6-2B1548DF857B}"/>
                </a:ext>
              </a:extLst>
            </p:cNvPr>
            <p:cNvSpPr/>
            <p:nvPr/>
          </p:nvSpPr>
          <p:spPr>
            <a:xfrm>
              <a:off x="0" y="0"/>
              <a:ext cx="495300" cy="495300"/>
            </a:xfrm>
            <a:custGeom>
              <a:avLst/>
              <a:gdLst/>
              <a:ahLst/>
              <a:cxnLst/>
              <a:rect l="l" t="t" r="r" b="b"/>
              <a:pathLst>
                <a:path w="495300" h="495300">
                  <a:moveTo>
                    <a:pt x="247650" y="0"/>
                  </a:moveTo>
                  <a:cubicBezTo>
                    <a:pt x="110490" y="0"/>
                    <a:pt x="0" y="110490"/>
                    <a:pt x="0" y="247650"/>
                  </a:cubicBezTo>
                  <a:cubicBezTo>
                    <a:pt x="0" y="384810"/>
                    <a:pt x="110490" y="495300"/>
                    <a:pt x="247650" y="495300"/>
                  </a:cubicBezTo>
                  <a:cubicBezTo>
                    <a:pt x="383540" y="495300"/>
                    <a:pt x="495300" y="384810"/>
                    <a:pt x="495300" y="247650"/>
                  </a:cubicBezTo>
                  <a:cubicBezTo>
                    <a:pt x="495300" y="110490"/>
                    <a:pt x="383540" y="0"/>
                    <a:pt x="247650" y="0"/>
                  </a:cubicBezTo>
                  <a:close/>
                  <a:moveTo>
                    <a:pt x="247650" y="457200"/>
                  </a:moveTo>
                  <a:cubicBezTo>
                    <a:pt x="132080" y="457200"/>
                    <a:pt x="38100" y="363220"/>
                    <a:pt x="38100" y="247650"/>
                  </a:cubicBezTo>
                  <a:cubicBezTo>
                    <a:pt x="38100" y="132080"/>
                    <a:pt x="132080" y="38100"/>
                    <a:pt x="247650" y="38100"/>
                  </a:cubicBezTo>
                  <a:cubicBezTo>
                    <a:pt x="363220" y="38100"/>
                    <a:pt x="457200" y="132080"/>
                    <a:pt x="457200" y="247650"/>
                  </a:cubicBezTo>
                  <a:cubicBezTo>
                    <a:pt x="457200" y="363220"/>
                    <a:pt x="363220" y="457200"/>
                    <a:pt x="247650" y="457200"/>
                  </a:cubicBezTo>
                  <a:close/>
                </a:path>
              </a:pathLst>
            </a:custGeom>
            <a:solidFill>
              <a:srgbClr val="FFFFFF"/>
            </a:solidFill>
          </p:spPr>
          <p:txBody>
            <a:bodyPr/>
            <a:lstStyle/>
            <a:p>
              <a:endParaRPr lang="en-GB"/>
            </a:p>
          </p:txBody>
        </p:sp>
        <p:sp>
          <p:nvSpPr>
            <p:cNvPr id="19" name="Freeform 8">
              <a:extLst>
                <a:ext uri="{FF2B5EF4-FFF2-40B4-BE49-F238E27FC236}">
                  <a16:creationId xmlns:a16="http://schemas.microsoft.com/office/drawing/2014/main" id="{F495CBCD-6C8B-DC71-54E0-DEDF302EBD81}"/>
                </a:ext>
              </a:extLst>
            </p:cNvPr>
            <p:cNvSpPr/>
            <p:nvPr/>
          </p:nvSpPr>
          <p:spPr>
            <a:xfrm>
              <a:off x="38100" y="38100"/>
              <a:ext cx="419100" cy="419100"/>
            </a:xfrm>
            <a:custGeom>
              <a:avLst/>
              <a:gdLst/>
              <a:ahLst/>
              <a:cxnLst/>
              <a:rect l="l" t="t" r="r" b="b"/>
              <a:pathLst>
                <a:path w="419100" h="419100">
                  <a:moveTo>
                    <a:pt x="209550" y="0"/>
                  </a:moveTo>
                  <a:cubicBezTo>
                    <a:pt x="93980" y="0"/>
                    <a:pt x="0" y="93980"/>
                    <a:pt x="0" y="209550"/>
                  </a:cubicBezTo>
                  <a:cubicBezTo>
                    <a:pt x="0" y="325120"/>
                    <a:pt x="93980" y="419100"/>
                    <a:pt x="209550" y="419100"/>
                  </a:cubicBezTo>
                  <a:cubicBezTo>
                    <a:pt x="325120" y="419100"/>
                    <a:pt x="419100" y="325120"/>
                    <a:pt x="419100" y="209550"/>
                  </a:cubicBezTo>
                  <a:cubicBezTo>
                    <a:pt x="419100" y="93980"/>
                    <a:pt x="325120" y="0"/>
                    <a:pt x="209550" y="0"/>
                  </a:cubicBezTo>
                  <a:close/>
                </a:path>
              </a:pathLst>
            </a:custGeom>
            <a:solidFill>
              <a:srgbClr val="48B4BB"/>
            </a:solidFill>
          </p:spPr>
          <p:txBody>
            <a:bodyPr/>
            <a:lstStyle/>
            <a:p>
              <a:endParaRPr lang="en-GB"/>
            </a:p>
          </p:txBody>
        </p:sp>
      </p:grpSp>
      <p:sp>
        <p:nvSpPr>
          <p:cNvPr id="20" name="TextBox 9">
            <a:extLst>
              <a:ext uri="{FF2B5EF4-FFF2-40B4-BE49-F238E27FC236}">
                <a16:creationId xmlns:a16="http://schemas.microsoft.com/office/drawing/2014/main" id="{7F6A1C1D-5485-211B-67C0-B41464A66DF7}"/>
              </a:ext>
            </a:extLst>
          </p:cNvPr>
          <p:cNvSpPr txBox="1"/>
          <p:nvPr/>
        </p:nvSpPr>
        <p:spPr>
          <a:xfrm>
            <a:off x="11860373" y="2624198"/>
            <a:ext cx="2653574" cy="1868397"/>
          </a:xfrm>
          <a:prstGeom prst="rect">
            <a:avLst/>
          </a:prstGeom>
        </p:spPr>
        <p:txBody>
          <a:bodyPr wrap="square" lIns="0" tIns="0" rIns="0" bIns="0" rtlCol="0" anchor="t">
            <a:spAutoFit/>
          </a:bodyPr>
          <a:lstStyle/>
          <a:p>
            <a:pPr algn="ctr">
              <a:lnSpc>
                <a:spcPts val="5040"/>
              </a:lnSpc>
            </a:pPr>
            <a:r>
              <a:rPr lang="en-US" sz="3600" b="1" dirty="0">
                <a:solidFill>
                  <a:schemeClr val="bg1"/>
                </a:solidFill>
                <a:latin typeface="Arimo" panose="020B0604020202020204" charset="0"/>
                <a:ea typeface="Arimo" panose="020B0604020202020204" charset="0"/>
                <a:cs typeface="Arimo" panose="020B0604020202020204" charset="0"/>
              </a:rPr>
              <a:t>Getting you the help you need</a:t>
            </a:r>
          </a:p>
        </p:txBody>
      </p:sp>
      <p:pic>
        <p:nvPicPr>
          <p:cNvPr id="2" name="Picture 1" descr="Logo, company name&#10;&#10;Description automatically generated">
            <a:extLst>
              <a:ext uri="{FF2B5EF4-FFF2-40B4-BE49-F238E27FC236}">
                <a16:creationId xmlns:a16="http://schemas.microsoft.com/office/drawing/2014/main" id="{F5DAFB79-A9F4-1CEC-18E7-D96ABE43943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898278" y="7059035"/>
            <a:ext cx="3166009" cy="3113097"/>
          </a:xfrm>
          <a:prstGeom prst="rect">
            <a:avLst/>
          </a:prstGeom>
        </p:spPr>
      </p:pic>
    </p:spTree>
    <p:extLst>
      <p:ext uri="{BB962C8B-B14F-4D97-AF65-F5344CB8AC3E}">
        <p14:creationId xmlns:p14="http://schemas.microsoft.com/office/powerpoint/2010/main" val="126487688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A58055D-7326-85CB-1B30-F5B689774BB5}"/>
            </a:ext>
          </a:extLst>
        </p:cNvPr>
        <p:cNvGrpSpPr/>
        <p:nvPr/>
      </p:nvGrpSpPr>
      <p:grpSpPr>
        <a:xfrm>
          <a:off x="0" y="0"/>
          <a:ext cx="0" cy="0"/>
          <a:chOff x="0" y="0"/>
          <a:chExt cx="0" cy="0"/>
        </a:xfrm>
      </p:grpSpPr>
      <p:sp>
        <p:nvSpPr>
          <p:cNvPr id="11" name="TextBox 11">
            <a:extLst>
              <a:ext uri="{FF2B5EF4-FFF2-40B4-BE49-F238E27FC236}">
                <a16:creationId xmlns:a16="http://schemas.microsoft.com/office/drawing/2014/main" id="{768081B6-52F2-A2B3-E6AE-79DD81D0CA88}"/>
              </a:ext>
            </a:extLst>
          </p:cNvPr>
          <p:cNvSpPr txBox="1"/>
          <p:nvPr/>
        </p:nvSpPr>
        <p:spPr>
          <a:xfrm>
            <a:off x="1143000" y="2816602"/>
            <a:ext cx="8203309" cy="4446217"/>
          </a:xfrm>
          <a:prstGeom prst="rect">
            <a:avLst/>
          </a:prstGeom>
        </p:spPr>
        <p:txBody>
          <a:bodyPr wrap="square" lIns="0" tIns="0" rIns="0" bIns="0" rtlCol="0" anchor="t">
            <a:spAutoFit/>
          </a:bodyPr>
          <a:lstStyle/>
          <a:p>
            <a:pPr algn="just">
              <a:lnSpc>
                <a:spcPts val="3500"/>
              </a:lnSpc>
            </a:pPr>
            <a:r>
              <a:rPr lang="en-GB" sz="2400" b="1" dirty="0">
                <a:solidFill>
                  <a:srgbClr val="000000"/>
                </a:solidFill>
                <a:latin typeface="Arimo" panose="020B0604020202020204" charset="0"/>
                <a:ea typeface="Arimo" panose="020B0604020202020204" charset="0"/>
                <a:cs typeface="Arimo" panose="020B0604020202020204" charset="0"/>
              </a:rPr>
              <a:t>We have embraced a range of additional roles to help you get the help you need. Our professionals include:</a:t>
            </a:r>
          </a:p>
          <a:p>
            <a:pPr algn="just">
              <a:lnSpc>
                <a:spcPts val="3500"/>
              </a:lnSpc>
            </a:pPr>
            <a:endParaRPr lang="en-GB" sz="2400" dirty="0">
              <a:solidFill>
                <a:srgbClr val="000000"/>
              </a:solidFill>
              <a:latin typeface="Arimo" panose="020B0604020202020204" charset="0"/>
              <a:ea typeface="Arimo" panose="020B0604020202020204" charset="0"/>
              <a:cs typeface="Arimo" panose="020B0604020202020204" charset="0"/>
            </a:endParaRPr>
          </a:p>
          <a:p>
            <a:pPr marL="285750" indent="-285750" algn="just">
              <a:lnSpc>
                <a:spcPts val="3500"/>
              </a:lnSpc>
              <a:buFont typeface="Arial" panose="020B0604020202020204" pitchFamily="34" charset="0"/>
              <a:buChar char="•"/>
            </a:pPr>
            <a:r>
              <a:rPr lang="en-GB" sz="2400" dirty="0">
                <a:solidFill>
                  <a:srgbClr val="000000"/>
                </a:solidFill>
                <a:latin typeface="Arimo" panose="020B0604020202020204" charset="0"/>
                <a:ea typeface="Arimo" panose="020B0604020202020204" charset="0"/>
                <a:cs typeface="Arimo" panose="020B0604020202020204" charset="0"/>
              </a:rPr>
              <a:t>Clinical Pharmacists</a:t>
            </a:r>
          </a:p>
          <a:p>
            <a:pPr marL="285750" indent="-285750" algn="just">
              <a:lnSpc>
                <a:spcPts val="3500"/>
              </a:lnSpc>
              <a:buFont typeface="Arial" panose="020B0604020202020204" pitchFamily="34" charset="0"/>
              <a:buChar char="•"/>
            </a:pPr>
            <a:r>
              <a:rPr lang="en-GB" sz="2400" dirty="0">
                <a:solidFill>
                  <a:srgbClr val="000000"/>
                </a:solidFill>
                <a:latin typeface="Arimo" panose="020B0604020202020204" charset="0"/>
                <a:ea typeface="Arimo" panose="020B0604020202020204" charset="0"/>
                <a:cs typeface="Arimo" panose="020B0604020202020204" charset="0"/>
              </a:rPr>
              <a:t>Pharmacy Technician</a:t>
            </a:r>
          </a:p>
          <a:p>
            <a:pPr marL="285750" indent="-285750" algn="just">
              <a:lnSpc>
                <a:spcPts val="3500"/>
              </a:lnSpc>
              <a:buFont typeface="Arial" panose="020B0604020202020204" pitchFamily="34" charset="0"/>
              <a:buChar char="•"/>
            </a:pPr>
            <a:r>
              <a:rPr lang="en-GB" sz="2400" dirty="0">
                <a:solidFill>
                  <a:srgbClr val="000000"/>
                </a:solidFill>
                <a:latin typeface="Arimo" panose="020B0604020202020204" charset="0"/>
                <a:ea typeface="Arimo" panose="020B0604020202020204" charset="0"/>
                <a:cs typeface="Arimo" panose="020B0604020202020204" charset="0"/>
              </a:rPr>
              <a:t>Adult Mental Health Practitioner </a:t>
            </a:r>
          </a:p>
          <a:p>
            <a:pPr marL="285750" indent="-285750" algn="just">
              <a:lnSpc>
                <a:spcPts val="3500"/>
              </a:lnSpc>
              <a:buFont typeface="Arial" panose="020B0604020202020204" pitchFamily="34" charset="0"/>
              <a:buChar char="•"/>
            </a:pPr>
            <a:r>
              <a:rPr lang="en-GB" sz="2400" dirty="0">
                <a:solidFill>
                  <a:srgbClr val="000000"/>
                </a:solidFill>
                <a:latin typeface="Arimo" panose="020B0604020202020204" charset="0"/>
                <a:ea typeface="Arimo" panose="020B0604020202020204" charset="0"/>
                <a:cs typeface="Arimo" panose="020B0604020202020204" charset="0"/>
              </a:rPr>
              <a:t>Children and Young People Mental Health Practitioner</a:t>
            </a:r>
          </a:p>
          <a:p>
            <a:pPr marL="285750" indent="-285750" algn="just">
              <a:lnSpc>
                <a:spcPts val="3500"/>
              </a:lnSpc>
              <a:buFont typeface="Arial" panose="020B0604020202020204" pitchFamily="34" charset="0"/>
              <a:buChar char="•"/>
            </a:pPr>
            <a:r>
              <a:rPr lang="en-GB" sz="2400" dirty="0">
                <a:solidFill>
                  <a:srgbClr val="000000"/>
                </a:solidFill>
                <a:latin typeface="Arimo" panose="020B0604020202020204" charset="0"/>
                <a:ea typeface="Arimo" panose="020B0604020202020204" charset="0"/>
                <a:cs typeface="Arimo" panose="020B0604020202020204" charset="0"/>
              </a:rPr>
              <a:t>Social Prescribing Link Workers</a:t>
            </a:r>
          </a:p>
          <a:p>
            <a:pPr marL="285750" indent="-285750" algn="just">
              <a:lnSpc>
                <a:spcPts val="3500"/>
              </a:lnSpc>
              <a:buFont typeface="Arial" panose="020B0604020202020204" pitchFamily="34" charset="0"/>
              <a:buChar char="•"/>
            </a:pPr>
            <a:r>
              <a:rPr lang="en-GB" sz="2400" dirty="0">
                <a:solidFill>
                  <a:srgbClr val="000000"/>
                </a:solidFill>
                <a:latin typeface="Arimo" panose="020B0604020202020204" charset="0"/>
                <a:ea typeface="Arimo" panose="020B0604020202020204" charset="0"/>
                <a:cs typeface="Arimo" panose="020B0604020202020204" charset="0"/>
              </a:rPr>
              <a:t>First Contact Practitioners (MSK / Physio)</a:t>
            </a:r>
          </a:p>
          <a:p>
            <a:pPr marL="285750" indent="-285750" algn="just">
              <a:lnSpc>
                <a:spcPts val="3500"/>
              </a:lnSpc>
              <a:buFont typeface="Arial" panose="020B0604020202020204" pitchFamily="34" charset="0"/>
              <a:buChar char="•"/>
            </a:pPr>
            <a:r>
              <a:rPr lang="en-GB" sz="2400" dirty="0">
                <a:solidFill>
                  <a:srgbClr val="000000"/>
                </a:solidFill>
                <a:latin typeface="Arimo" panose="020B0604020202020204" charset="0"/>
                <a:ea typeface="Arimo" panose="020B0604020202020204" charset="0"/>
                <a:cs typeface="Arimo" panose="020B0604020202020204" charset="0"/>
              </a:rPr>
              <a:t>Physician Associate</a:t>
            </a:r>
          </a:p>
        </p:txBody>
      </p:sp>
      <p:grpSp>
        <p:nvGrpSpPr>
          <p:cNvPr id="15" name="Group 2">
            <a:extLst>
              <a:ext uri="{FF2B5EF4-FFF2-40B4-BE49-F238E27FC236}">
                <a16:creationId xmlns:a16="http://schemas.microsoft.com/office/drawing/2014/main" id="{BD578C07-E115-1A5D-E984-B02A7BB0918B}"/>
              </a:ext>
            </a:extLst>
          </p:cNvPr>
          <p:cNvGrpSpPr/>
          <p:nvPr/>
        </p:nvGrpSpPr>
        <p:grpSpPr>
          <a:xfrm>
            <a:off x="12268201" y="0"/>
            <a:ext cx="6019799" cy="10287000"/>
            <a:chOff x="0" y="0"/>
            <a:chExt cx="2380840" cy="4070845"/>
          </a:xfrm>
        </p:grpSpPr>
        <p:sp>
          <p:nvSpPr>
            <p:cNvPr id="16" name="Freeform 3">
              <a:extLst>
                <a:ext uri="{FF2B5EF4-FFF2-40B4-BE49-F238E27FC236}">
                  <a16:creationId xmlns:a16="http://schemas.microsoft.com/office/drawing/2014/main" id="{9E4473E8-1ACD-F5B8-3A57-FA61EDE7F4E0}"/>
                </a:ext>
              </a:extLst>
            </p:cNvPr>
            <p:cNvSpPr/>
            <p:nvPr/>
          </p:nvSpPr>
          <p:spPr>
            <a:xfrm>
              <a:off x="0" y="0"/>
              <a:ext cx="2380840" cy="4070845"/>
            </a:xfrm>
            <a:custGeom>
              <a:avLst/>
              <a:gdLst/>
              <a:ahLst/>
              <a:cxnLst/>
              <a:rect l="l" t="t" r="r" b="b"/>
              <a:pathLst>
                <a:path w="2380840" h="4070845">
                  <a:moveTo>
                    <a:pt x="0" y="0"/>
                  </a:moveTo>
                  <a:lnTo>
                    <a:pt x="2380840" y="0"/>
                  </a:lnTo>
                  <a:lnTo>
                    <a:pt x="2380840" y="4070845"/>
                  </a:lnTo>
                  <a:lnTo>
                    <a:pt x="0" y="4070845"/>
                  </a:lnTo>
                  <a:close/>
                </a:path>
              </a:pathLst>
            </a:custGeom>
            <a:solidFill>
              <a:srgbClr val="48B4BB"/>
            </a:solidFill>
          </p:spPr>
          <p:txBody>
            <a:bodyPr/>
            <a:lstStyle/>
            <a:p>
              <a:endParaRPr lang="en-GB"/>
            </a:p>
          </p:txBody>
        </p:sp>
      </p:grpSp>
      <p:grpSp>
        <p:nvGrpSpPr>
          <p:cNvPr id="17" name="Group 6">
            <a:extLst>
              <a:ext uri="{FF2B5EF4-FFF2-40B4-BE49-F238E27FC236}">
                <a16:creationId xmlns:a16="http://schemas.microsoft.com/office/drawing/2014/main" id="{80243840-98AE-3072-C989-68D426F0DABA}"/>
              </a:ext>
            </a:extLst>
          </p:cNvPr>
          <p:cNvGrpSpPr>
            <a:grpSpLocks noChangeAspect="1"/>
          </p:cNvGrpSpPr>
          <p:nvPr/>
        </p:nvGrpSpPr>
        <p:grpSpPr>
          <a:xfrm>
            <a:off x="11137162" y="1479519"/>
            <a:ext cx="4099997" cy="4099997"/>
            <a:chOff x="0" y="0"/>
            <a:chExt cx="495300" cy="495300"/>
          </a:xfrm>
        </p:grpSpPr>
        <p:sp>
          <p:nvSpPr>
            <p:cNvPr id="18" name="Freeform 7">
              <a:extLst>
                <a:ext uri="{FF2B5EF4-FFF2-40B4-BE49-F238E27FC236}">
                  <a16:creationId xmlns:a16="http://schemas.microsoft.com/office/drawing/2014/main" id="{C08F8FB4-E149-2F32-4B77-D2DDF9592824}"/>
                </a:ext>
              </a:extLst>
            </p:cNvPr>
            <p:cNvSpPr/>
            <p:nvPr/>
          </p:nvSpPr>
          <p:spPr>
            <a:xfrm>
              <a:off x="0" y="0"/>
              <a:ext cx="495300" cy="495300"/>
            </a:xfrm>
            <a:custGeom>
              <a:avLst/>
              <a:gdLst/>
              <a:ahLst/>
              <a:cxnLst/>
              <a:rect l="l" t="t" r="r" b="b"/>
              <a:pathLst>
                <a:path w="495300" h="495300">
                  <a:moveTo>
                    <a:pt x="247650" y="0"/>
                  </a:moveTo>
                  <a:cubicBezTo>
                    <a:pt x="110490" y="0"/>
                    <a:pt x="0" y="110490"/>
                    <a:pt x="0" y="247650"/>
                  </a:cubicBezTo>
                  <a:cubicBezTo>
                    <a:pt x="0" y="384810"/>
                    <a:pt x="110490" y="495300"/>
                    <a:pt x="247650" y="495300"/>
                  </a:cubicBezTo>
                  <a:cubicBezTo>
                    <a:pt x="383540" y="495300"/>
                    <a:pt x="495300" y="384810"/>
                    <a:pt x="495300" y="247650"/>
                  </a:cubicBezTo>
                  <a:cubicBezTo>
                    <a:pt x="495300" y="110490"/>
                    <a:pt x="383540" y="0"/>
                    <a:pt x="247650" y="0"/>
                  </a:cubicBezTo>
                  <a:close/>
                  <a:moveTo>
                    <a:pt x="247650" y="457200"/>
                  </a:moveTo>
                  <a:cubicBezTo>
                    <a:pt x="132080" y="457200"/>
                    <a:pt x="38100" y="363220"/>
                    <a:pt x="38100" y="247650"/>
                  </a:cubicBezTo>
                  <a:cubicBezTo>
                    <a:pt x="38100" y="132080"/>
                    <a:pt x="132080" y="38100"/>
                    <a:pt x="247650" y="38100"/>
                  </a:cubicBezTo>
                  <a:cubicBezTo>
                    <a:pt x="363220" y="38100"/>
                    <a:pt x="457200" y="132080"/>
                    <a:pt x="457200" y="247650"/>
                  </a:cubicBezTo>
                  <a:cubicBezTo>
                    <a:pt x="457200" y="363220"/>
                    <a:pt x="363220" y="457200"/>
                    <a:pt x="247650" y="457200"/>
                  </a:cubicBezTo>
                  <a:close/>
                </a:path>
              </a:pathLst>
            </a:custGeom>
            <a:solidFill>
              <a:srgbClr val="FFFFFF"/>
            </a:solidFill>
          </p:spPr>
          <p:txBody>
            <a:bodyPr/>
            <a:lstStyle/>
            <a:p>
              <a:endParaRPr lang="en-GB"/>
            </a:p>
          </p:txBody>
        </p:sp>
        <p:sp>
          <p:nvSpPr>
            <p:cNvPr id="19" name="Freeform 8">
              <a:extLst>
                <a:ext uri="{FF2B5EF4-FFF2-40B4-BE49-F238E27FC236}">
                  <a16:creationId xmlns:a16="http://schemas.microsoft.com/office/drawing/2014/main" id="{6F78ECCE-D10C-120C-A566-9BBB1B65A8D6}"/>
                </a:ext>
              </a:extLst>
            </p:cNvPr>
            <p:cNvSpPr/>
            <p:nvPr/>
          </p:nvSpPr>
          <p:spPr>
            <a:xfrm>
              <a:off x="38100" y="38100"/>
              <a:ext cx="419100" cy="419100"/>
            </a:xfrm>
            <a:custGeom>
              <a:avLst/>
              <a:gdLst/>
              <a:ahLst/>
              <a:cxnLst/>
              <a:rect l="l" t="t" r="r" b="b"/>
              <a:pathLst>
                <a:path w="419100" h="419100">
                  <a:moveTo>
                    <a:pt x="209550" y="0"/>
                  </a:moveTo>
                  <a:cubicBezTo>
                    <a:pt x="93980" y="0"/>
                    <a:pt x="0" y="93980"/>
                    <a:pt x="0" y="209550"/>
                  </a:cubicBezTo>
                  <a:cubicBezTo>
                    <a:pt x="0" y="325120"/>
                    <a:pt x="93980" y="419100"/>
                    <a:pt x="209550" y="419100"/>
                  </a:cubicBezTo>
                  <a:cubicBezTo>
                    <a:pt x="325120" y="419100"/>
                    <a:pt x="419100" y="325120"/>
                    <a:pt x="419100" y="209550"/>
                  </a:cubicBezTo>
                  <a:cubicBezTo>
                    <a:pt x="419100" y="93980"/>
                    <a:pt x="325120" y="0"/>
                    <a:pt x="209550" y="0"/>
                  </a:cubicBezTo>
                  <a:close/>
                </a:path>
              </a:pathLst>
            </a:custGeom>
            <a:solidFill>
              <a:srgbClr val="48B4BB"/>
            </a:solidFill>
          </p:spPr>
          <p:txBody>
            <a:bodyPr/>
            <a:lstStyle/>
            <a:p>
              <a:endParaRPr lang="en-GB"/>
            </a:p>
          </p:txBody>
        </p:sp>
      </p:grpSp>
      <p:sp>
        <p:nvSpPr>
          <p:cNvPr id="20" name="TextBox 9">
            <a:extLst>
              <a:ext uri="{FF2B5EF4-FFF2-40B4-BE49-F238E27FC236}">
                <a16:creationId xmlns:a16="http://schemas.microsoft.com/office/drawing/2014/main" id="{D0D5E774-72F1-533E-670F-DCAF20B2D504}"/>
              </a:ext>
            </a:extLst>
          </p:cNvPr>
          <p:cNvSpPr txBox="1"/>
          <p:nvPr/>
        </p:nvSpPr>
        <p:spPr>
          <a:xfrm>
            <a:off x="11860373" y="2624198"/>
            <a:ext cx="2653574" cy="1868397"/>
          </a:xfrm>
          <a:prstGeom prst="rect">
            <a:avLst/>
          </a:prstGeom>
        </p:spPr>
        <p:txBody>
          <a:bodyPr wrap="square" lIns="0" tIns="0" rIns="0" bIns="0" rtlCol="0" anchor="t">
            <a:spAutoFit/>
          </a:bodyPr>
          <a:lstStyle/>
          <a:p>
            <a:pPr algn="ctr">
              <a:lnSpc>
                <a:spcPts val="5040"/>
              </a:lnSpc>
            </a:pPr>
            <a:r>
              <a:rPr lang="en-US" sz="3600" b="1" dirty="0">
                <a:solidFill>
                  <a:schemeClr val="bg1"/>
                </a:solidFill>
                <a:latin typeface="Arimo" panose="020B0604020202020204" charset="0"/>
                <a:ea typeface="Arimo" panose="020B0604020202020204" charset="0"/>
                <a:cs typeface="Arimo" panose="020B0604020202020204" charset="0"/>
              </a:rPr>
              <a:t>Getting you the help you need</a:t>
            </a:r>
          </a:p>
        </p:txBody>
      </p:sp>
    </p:spTree>
    <p:extLst>
      <p:ext uri="{BB962C8B-B14F-4D97-AF65-F5344CB8AC3E}">
        <p14:creationId xmlns:p14="http://schemas.microsoft.com/office/powerpoint/2010/main" val="339516022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5" name="Group 2">
            <a:extLst>
              <a:ext uri="{FF2B5EF4-FFF2-40B4-BE49-F238E27FC236}">
                <a16:creationId xmlns:a16="http://schemas.microsoft.com/office/drawing/2014/main" id="{8798F176-84C8-50F9-941D-1C3620112727}"/>
              </a:ext>
            </a:extLst>
          </p:cNvPr>
          <p:cNvGrpSpPr/>
          <p:nvPr/>
        </p:nvGrpSpPr>
        <p:grpSpPr>
          <a:xfrm>
            <a:off x="15087600" y="0"/>
            <a:ext cx="3200400" cy="10287000"/>
            <a:chOff x="0" y="0"/>
            <a:chExt cx="2380840" cy="4070845"/>
          </a:xfrm>
        </p:grpSpPr>
        <p:sp>
          <p:nvSpPr>
            <p:cNvPr id="16" name="Freeform 3">
              <a:extLst>
                <a:ext uri="{FF2B5EF4-FFF2-40B4-BE49-F238E27FC236}">
                  <a16:creationId xmlns:a16="http://schemas.microsoft.com/office/drawing/2014/main" id="{6ADF92A1-68F9-3A9A-D295-23EE299600B1}"/>
                </a:ext>
              </a:extLst>
            </p:cNvPr>
            <p:cNvSpPr/>
            <p:nvPr/>
          </p:nvSpPr>
          <p:spPr>
            <a:xfrm>
              <a:off x="0" y="0"/>
              <a:ext cx="2380840" cy="4070845"/>
            </a:xfrm>
            <a:custGeom>
              <a:avLst/>
              <a:gdLst/>
              <a:ahLst/>
              <a:cxnLst/>
              <a:rect l="l" t="t" r="r" b="b"/>
              <a:pathLst>
                <a:path w="2380840" h="4070845">
                  <a:moveTo>
                    <a:pt x="0" y="0"/>
                  </a:moveTo>
                  <a:lnTo>
                    <a:pt x="2380840" y="0"/>
                  </a:lnTo>
                  <a:lnTo>
                    <a:pt x="2380840" y="4070845"/>
                  </a:lnTo>
                  <a:lnTo>
                    <a:pt x="0" y="4070845"/>
                  </a:lnTo>
                  <a:close/>
                </a:path>
              </a:pathLst>
            </a:custGeom>
            <a:solidFill>
              <a:srgbClr val="48B4BB"/>
            </a:solidFill>
          </p:spPr>
          <p:txBody>
            <a:bodyPr/>
            <a:lstStyle/>
            <a:p>
              <a:endParaRPr lang="en-GB"/>
            </a:p>
          </p:txBody>
        </p:sp>
      </p:grpSp>
      <p:grpSp>
        <p:nvGrpSpPr>
          <p:cNvPr id="17" name="Group 6">
            <a:extLst>
              <a:ext uri="{FF2B5EF4-FFF2-40B4-BE49-F238E27FC236}">
                <a16:creationId xmlns:a16="http://schemas.microsoft.com/office/drawing/2014/main" id="{070A22D4-9795-44BA-996B-D9B6006AEF93}"/>
              </a:ext>
            </a:extLst>
          </p:cNvPr>
          <p:cNvGrpSpPr>
            <a:grpSpLocks noChangeAspect="1"/>
          </p:cNvGrpSpPr>
          <p:nvPr/>
        </p:nvGrpSpPr>
        <p:grpSpPr>
          <a:xfrm>
            <a:off x="13294269" y="810067"/>
            <a:ext cx="4099997" cy="4099997"/>
            <a:chOff x="0" y="0"/>
            <a:chExt cx="495300" cy="495300"/>
          </a:xfrm>
        </p:grpSpPr>
        <p:sp>
          <p:nvSpPr>
            <p:cNvPr id="18" name="Freeform 7">
              <a:extLst>
                <a:ext uri="{FF2B5EF4-FFF2-40B4-BE49-F238E27FC236}">
                  <a16:creationId xmlns:a16="http://schemas.microsoft.com/office/drawing/2014/main" id="{31BB667A-7F15-514E-1B1B-DB4439321E55}"/>
                </a:ext>
              </a:extLst>
            </p:cNvPr>
            <p:cNvSpPr/>
            <p:nvPr/>
          </p:nvSpPr>
          <p:spPr>
            <a:xfrm>
              <a:off x="0" y="0"/>
              <a:ext cx="495300" cy="495300"/>
            </a:xfrm>
            <a:custGeom>
              <a:avLst/>
              <a:gdLst/>
              <a:ahLst/>
              <a:cxnLst/>
              <a:rect l="l" t="t" r="r" b="b"/>
              <a:pathLst>
                <a:path w="495300" h="495300">
                  <a:moveTo>
                    <a:pt x="247650" y="0"/>
                  </a:moveTo>
                  <a:cubicBezTo>
                    <a:pt x="110490" y="0"/>
                    <a:pt x="0" y="110490"/>
                    <a:pt x="0" y="247650"/>
                  </a:cubicBezTo>
                  <a:cubicBezTo>
                    <a:pt x="0" y="384810"/>
                    <a:pt x="110490" y="495300"/>
                    <a:pt x="247650" y="495300"/>
                  </a:cubicBezTo>
                  <a:cubicBezTo>
                    <a:pt x="383540" y="495300"/>
                    <a:pt x="495300" y="384810"/>
                    <a:pt x="495300" y="247650"/>
                  </a:cubicBezTo>
                  <a:cubicBezTo>
                    <a:pt x="495300" y="110490"/>
                    <a:pt x="383540" y="0"/>
                    <a:pt x="247650" y="0"/>
                  </a:cubicBezTo>
                  <a:close/>
                  <a:moveTo>
                    <a:pt x="247650" y="457200"/>
                  </a:moveTo>
                  <a:cubicBezTo>
                    <a:pt x="132080" y="457200"/>
                    <a:pt x="38100" y="363220"/>
                    <a:pt x="38100" y="247650"/>
                  </a:cubicBezTo>
                  <a:cubicBezTo>
                    <a:pt x="38100" y="132080"/>
                    <a:pt x="132080" y="38100"/>
                    <a:pt x="247650" y="38100"/>
                  </a:cubicBezTo>
                  <a:cubicBezTo>
                    <a:pt x="363220" y="38100"/>
                    <a:pt x="457200" y="132080"/>
                    <a:pt x="457200" y="247650"/>
                  </a:cubicBezTo>
                  <a:cubicBezTo>
                    <a:pt x="457200" y="363220"/>
                    <a:pt x="363220" y="457200"/>
                    <a:pt x="247650" y="457200"/>
                  </a:cubicBezTo>
                  <a:close/>
                </a:path>
              </a:pathLst>
            </a:custGeom>
            <a:solidFill>
              <a:srgbClr val="FFFFFF"/>
            </a:solidFill>
          </p:spPr>
          <p:txBody>
            <a:bodyPr/>
            <a:lstStyle/>
            <a:p>
              <a:endParaRPr lang="en-GB"/>
            </a:p>
          </p:txBody>
        </p:sp>
        <p:sp>
          <p:nvSpPr>
            <p:cNvPr id="19" name="Freeform 8">
              <a:extLst>
                <a:ext uri="{FF2B5EF4-FFF2-40B4-BE49-F238E27FC236}">
                  <a16:creationId xmlns:a16="http://schemas.microsoft.com/office/drawing/2014/main" id="{5D513232-47E6-CBA7-063E-1175A30FB5D0}"/>
                </a:ext>
              </a:extLst>
            </p:cNvPr>
            <p:cNvSpPr/>
            <p:nvPr/>
          </p:nvSpPr>
          <p:spPr>
            <a:xfrm>
              <a:off x="38100" y="38100"/>
              <a:ext cx="419100" cy="419100"/>
            </a:xfrm>
            <a:custGeom>
              <a:avLst/>
              <a:gdLst/>
              <a:ahLst/>
              <a:cxnLst/>
              <a:rect l="l" t="t" r="r" b="b"/>
              <a:pathLst>
                <a:path w="419100" h="419100">
                  <a:moveTo>
                    <a:pt x="209550" y="0"/>
                  </a:moveTo>
                  <a:cubicBezTo>
                    <a:pt x="93980" y="0"/>
                    <a:pt x="0" y="93980"/>
                    <a:pt x="0" y="209550"/>
                  </a:cubicBezTo>
                  <a:cubicBezTo>
                    <a:pt x="0" y="325120"/>
                    <a:pt x="93980" y="419100"/>
                    <a:pt x="209550" y="419100"/>
                  </a:cubicBezTo>
                  <a:cubicBezTo>
                    <a:pt x="325120" y="419100"/>
                    <a:pt x="419100" y="325120"/>
                    <a:pt x="419100" y="209550"/>
                  </a:cubicBezTo>
                  <a:cubicBezTo>
                    <a:pt x="419100" y="93980"/>
                    <a:pt x="325120" y="0"/>
                    <a:pt x="209550" y="0"/>
                  </a:cubicBezTo>
                  <a:close/>
                </a:path>
              </a:pathLst>
            </a:custGeom>
            <a:solidFill>
              <a:srgbClr val="48B4BB"/>
            </a:solidFill>
          </p:spPr>
          <p:txBody>
            <a:bodyPr/>
            <a:lstStyle/>
            <a:p>
              <a:endParaRPr lang="en-GB"/>
            </a:p>
          </p:txBody>
        </p:sp>
      </p:grpSp>
      <p:sp>
        <p:nvSpPr>
          <p:cNvPr id="20" name="TextBox 9">
            <a:extLst>
              <a:ext uri="{FF2B5EF4-FFF2-40B4-BE49-F238E27FC236}">
                <a16:creationId xmlns:a16="http://schemas.microsoft.com/office/drawing/2014/main" id="{4092D5E5-8505-CF0D-3B7F-059A89965CB3}"/>
              </a:ext>
            </a:extLst>
          </p:cNvPr>
          <p:cNvSpPr txBox="1"/>
          <p:nvPr/>
        </p:nvSpPr>
        <p:spPr>
          <a:xfrm>
            <a:off x="14017480" y="2246467"/>
            <a:ext cx="2653574" cy="1227195"/>
          </a:xfrm>
          <a:prstGeom prst="rect">
            <a:avLst/>
          </a:prstGeom>
        </p:spPr>
        <p:txBody>
          <a:bodyPr wrap="square" lIns="0" tIns="0" rIns="0" bIns="0" rtlCol="0" anchor="t">
            <a:spAutoFit/>
          </a:bodyPr>
          <a:lstStyle/>
          <a:p>
            <a:pPr algn="ctr">
              <a:lnSpc>
                <a:spcPts val="5040"/>
              </a:lnSpc>
            </a:pPr>
            <a:r>
              <a:rPr lang="en-US" sz="3600" b="1" dirty="0">
                <a:solidFill>
                  <a:schemeClr val="bg1"/>
                </a:solidFill>
                <a:latin typeface="Arimo" panose="020B0604020202020204" charset="0"/>
                <a:ea typeface="Arimo" panose="020B0604020202020204" charset="0"/>
                <a:cs typeface="Arimo" panose="020B0604020202020204" charset="0"/>
              </a:rPr>
              <a:t>Clinical Pharmacists</a:t>
            </a:r>
          </a:p>
        </p:txBody>
      </p:sp>
      <p:sp>
        <p:nvSpPr>
          <p:cNvPr id="4" name="TextBox 3">
            <a:extLst>
              <a:ext uri="{FF2B5EF4-FFF2-40B4-BE49-F238E27FC236}">
                <a16:creationId xmlns:a16="http://schemas.microsoft.com/office/drawing/2014/main" id="{E1A3F2EC-E73F-4AD7-B3D9-41AB0194E4B7}"/>
              </a:ext>
            </a:extLst>
          </p:cNvPr>
          <p:cNvSpPr txBox="1"/>
          <p:nvPr/>
        </p:nvSpPr>
        <p:spPr>
          <a:xfrm>
            <a:off x="976112" y="1884724"/>
            <a:ext cx="12318156" cy="6211572"/>
          </a:xfrm>
          <a:prstGeom prst="rect">
            <a:avLst/>
          </a:prstGeom>
          <a:noFill/>
        </p:spPr>
        <p:txBody>
          <a:bodyPr wrap="square">
            <a:spAutoFit/>
          </a:bodyPr>
          <a:lstStyle/>
          <a:p>
            <a:pPr>
              <a:lnSpc>
                <a:spcPct val="107000"/>
              </a:lnSpc>
              <a:spcAft>
                <a:spcPts val="800"/>
              </a:spcAft>
            </a:pPr>
            <a:r>
              <a:rPr lang="en-GB" sz="2400" kern="100" dirty="0">
                <a:effectLst/>
                <a:latin typeface="Arimo" panose="020B0604020202020204" charset="0"/>
                <a:ea typeface="Arimo" panose="020B0604020202020204" charset="0"/>
                <a:cs typeface="Arimo" panose="020B0604020202020204" charset="0"/>
              </a:rPr>
              <a:t>Clinical pharmacists in primary care to enhance our healthcare services. Both bring a wealth of expertise to practice; they help to provide collaboration with healthcare teams and optimise medication management to improve patient outcomes</a:t>
            </a:r>
            <a:r>
              <a:rPr lang="en-GB" sz="2400" kern="100" dirty="0">
                <a:latin typeface="Arimo" panose="020B0604020202020204" charset="0"/>
                <a:ea typeface="Arimo" panose="020B0604020202020204" charset="0"/>
                <a:cs typeface="Arimo" panose="020B0604020202020204" charset="0"/>
              </a:rPr>
              <a:t> such as: </a:t>
            </a:r>
          </a:p>
          <a:p>
            <a:pPr>
              <a:lnSpc>
                <a:spcPct val="107000"/>
              </a:lnSpc>
              <a:spcAft>
                <a:spcPts val="800"/>
              </a:spcAft>
            </a:pPr>
            <a:endParaRPr lang="en-GB" sz="2400" kern="100" dirty="0">
              <a:effectLst/>
              <a:latin typeface="Arimo" panose="020B0604020202020204" charset="0"/>
              <a:ea typeface="Arimo" panose="020B0604020202020204" charset="0"/>
              <a:cs typeface="Arimo" panose="020B0604020202020204" charset="0"/>
            </a:endParaRPr>
          </a:p>
          <a:p>
            <a:pPr marL="285750" indent="-285750">
              <a:lnSpc>
                <a:spcPct val="107000"/>
              </a:lnSpc>
              <a:spcAft>
                <a:spcPts val="800"/>
              </a:spcAft>
              <a:buFont typeface="Arial" panose="020B0604020202020204" pitchFamily="34" charset="0"/>
              <a:buChar char="•"/>
            </a:pPr>
            <a:r>
              <a:rPr lang="en-GB" sz="2400" dirty="0">
                <a:latin typeface="Arimo" panose="020B0604020202020204" charset="0"/>
                <a:ea typeface="Arimo" panose="020B0604020202020204" charset="0"/>
                <a:cs typeface="Arimo" panose="020B0604020202020204" charset="0"/>
              </a:rPr>
              <a:t>They  complete medication reviews and may make appointments for you to have other tests, like blood tests.</a:t>
            </a:r>
          </a:p>
          <a:p>
            <a:pPr marL="285750" indent="-285750">
              <a:lnSpc>
                <a:spcPct val="107000"/>
              </a:lnSpc>
              <a:spcAft>
                <a:spcPts val="800"/>
              </a:spcAft>
              <a:buFont typeface="Arial" panose="020B0604020202020204" pitchFamily="34" charset="0"/>
              <a:buChar char="•"/>
            </a:pPr>
            <a:r>
              <a:rPr lang="en-GB" sz="2400" dirty="0">
                <a:latin typeface="Arimo" panose="020B0604020202020204" charset="0"/>
                <a:ea typeface="Arimo" panose="020B0604020202020204" charset="0"/>
                <a:cs typeface="Arimo" panose="020B0604020202020204" charset="0"/>
              </a:rPr>
              <a:t> If you have a long-term condition, the clinical pharmacist can talk to you about the medicines you are taking to make sure they are working for you.</a:t>
            </a:r>
            <a:endParaRPr lang="en-GB" sz="2400" kern="100" dirty="0">
              <a:latin typeface="Arimo" panose="020B0604020202020204" charset="0"/>
              <a:ea typeface="Arimo" panose="020B0604020202020204" charset="0"/>
              <a:cs typeface="Arimo" panose="020B0604020202020204" charset="0"/>
            </a:endParaRPr>
          </a:p>
          <a:p>
            <a:pPr marL="285750" indent="-285750">
              <a:lnSpc>
                <a:spcPct val="107000"/>
              </a:lnSpc>
              <a:spcAft>
                <a:spcPts val="800"/>
              </a:spcAft>
              <a:buFont typeface="Arial" panose="020B0604020202020204" pitchFamily="34" charset="0"/>
              <a:buChar char="•"/>
            </a:pPr>
            <a:r>
              <a:rPr lang="en-GB" sz="2400" dirty="0">
                <a:latin typeface="Arimo" panose="020B0604020202020204" charset="0"/>
                <a:ea typeface="Arimo" panose="020B0604020202020204" charset="0"/>
                <a:cs typeface="Arimo" panose="020B0604020202020204" charset="0"/>
              </a:rPr>
              <a:t>If your medicine is making you feel bad, the clinical pharmacist can help by changing your medicine or changing how much medicine you are taking.</a:t>
            </a:r>
            <a:endParaRPr lang="en-GB" sz="2400" kern="100" dirty="0">
              <a:latin typeface="Arimo" panose="020B0604020202020204" charset="0"/>
              <a:ea typeface="Arimo" panose="020B0604020202020204" charset="0"/>
              <a:cs typeface="Arimo" panose="020B0604020202020204" charset="0"/>
            </a:endParaRPr>
          </a:p>
          <a:p>
            <a:pPr marL="285750" indent="-285750">
              <a:lnSpc>
                <a:spcPct val="107000"/>
              </a:lnSpc>
              <a:spcAft>
                <a:spcPts val="800"/>
              </a:spcAft>
              <a:buFont typeface="Arial" panose="020B0604020202020204" pitchFamily="34" charset="0"/>
              <a:buChar char="•"/>
            </a:pPr>
            <a:r>
              <a:rPr lang="en-GB" sz="2400" dirty="0">
                <a:latin typeface="Arimo" panose="020B0604020202020204" charset="0"/>
                <a:ea typeface="Arimo" panose="020B0604020202020204" charset="0"/>
                <a:cs typeface="Arimo" panose="020B0604020202020204" charset="0"/>
              </a:rPr>
              <a:t>If you take a few different medicines, the clinical pharmacist can help you make sure they are all working well together.</a:t>
            </a:r>
          </a:p>
          <a:p>
            <a:pPr marL="285750" indent="-285750">
              <a:lnSpc>
                <a:spcPct val="107000"/>
              </a:lnSpc>
              <a:spcAft>
                <a:spcPts val="800"/>
              </a:spcAft>
              <a:buFont typeface="Arial" panose="020B0604020202020204" pitchFamily="34" charset="0"/>
              <a:buChar char="•"/>
            </a:pPr>
            <a:r>
              <a:rPr lang="en-GB" sz="2400" dirty="0">
                <a:latin typeface="Arimo" panose="020B0604020202020204" charset="0"/>
                <a:ea typeface="Arimo" panose="020B0604020202020204" charset="0"/>
                <a:cs typeface="Arimo" panose="020B0604020202020204" charset="0"/>
              </a:rPr>
              <a:t>If your medicines have been changed while you were in hospital, the clinical pharmacist can help explain these changes and make sure the medicines are working well for you.</a:t>
            </a:r>
            <a:endParaRPr lang="en-GB" sz="2400" kern="100" dirty="0">
              <a:effectLst/>
              <a:latin typeface="Arimo" panose="020B0604020202020204" charset="0"/>
              <a:ea typeface="Arimo" panose="020B0604020202020204" charset="0"/>
              <a:cs typeface="Arimo" panose="020B0604020202020204" charset="0"/>
            </a:endParaRPr>
          </a:p>
        </p:txBody>
      </p:sp>
    </p:spTree>
    <p:extLst>
      <p:ext uri="{BB962C8B-B14F-4D97-AF65-F5344CB8AC3E}">
        <p14:creationId xmlns:p14="http://schemas.microsoft.com/office/powerpoint/2010/main" val="368640798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5" name="Group 2">
            <a:extLst>
              <a:ext uri="{FF2B5EF4-FFF2-40B4-BE49-F238E27FC236}">
                <a16:creationId xmlns:a16="http://schemas.microsoft.com/office/drawing/2014/main" id="{8798F176-84C8-50F9-941D-1C3620112727}"/>
              </a:ext>
            </a:extLst>
          </p:cNvPr>
          <p:cNvGrpSpPr/>
          <p:nvPr/>
        </p:nvGrpSpPr>
        <p:grpSpPr>
          <a:xfrm>
            <a:off x="15011400" y="0"/>
            <a:ext cx="3276600" cy="10287000"/>
            <a:chOff x="0" y="0"/>
            <a:chExt cx="2380840" cy="4070845"/>
          </a:xfrm>
        </p:grpSpPr>
        <p:sp>
          <p:nvSpPr>
            <p:cNvPr id="16" name="Freeform 3">
              <a:extLst>
                <a:ext uri="{FF2B5EF4-FFF2-40B4-BE49-F238E27FC236}">
                  <a16:creationId xmlns:a16="http://schemas.microsoft.com/office/drawing/2014/main" id="{6ADF92A1-68F9-3A9A-D295-23EE299600B1}"/>
                </a:ext>
              </a:extLst>
            </p:cNvPr>
            <p:cNvSpPr/>
            <p:nvPr/>
          </p:nvSpPr>
          <p:spPr>
            <a:xfrm>
              <a:off x="0" y="0"/>
              <a:ext cx="2380840" cy="4070845"/>
            </a:xfrm>
            <a:custGeom>
              <a:avLst/>
              <a:gdLst/>
              <a:ahLst/>
              <a:cxnLst/>
              <a:rect l="l" t="t" r="r" b="b"/>
              <a:pathLst>
                <a:path w="2380840" h="4070845">
                  <a:moveTo>
                    <a:pt x="0" y="0"/>
                  </a:moveTo>
                  <a:lnTo>
                    <a:pt x="2380840" y="0"/>
                  </a:lnTo>
                  <a:lnTo>
                    <a:pt x="2380840" y="4070845"/>
                  </a:lnTo>
                  <a:lnTo>
                    <a:pt x="0" y="4070845"/>
                  </a:lnTo>
                  <a:close/>
                </a:path>
              </a:pathLst>
            </a:custGeom>
            <a:solidFill>
              <a:srgbClr val="48B4BB"/>
            </a:solidFill>
          </p:spPr>
          <p:txBody>
            <a:bodyPr/>
            <a:lstStyle/>
            <a:p>
              <a:endParaRPr lang="en-GB"/>
            </a:p>
          </p:txBody>
        </p:sp>
      </p:grpSp>
      <p:grpSp>
        <p:nvGrpSpPr>
          <p:cNvPr id="17" name="Group 6">
            <a:extLst>
              <a:ext uri="{FF2B5EF4-FFF2-40B4-BE49-F238E27FC236}">
                <a16:creationId xmlns:a16="http://schemas.microsoft.com/office/drawing/2014/main" id="{070A22D4-9795-44BA-996B-D9B6006AEF93}"/>
              </a:ext>
            </a:extLst>
          </p:cNvPr>
          <p:cNvGrpSpPr>
            <a:grpSpLocks noChangeAspect="1"/>
          </p:cNvGrpSpPr>
          <p:nvPr/>
        </p:nvGrpSpPr>
        <p:grpSpPr>
          <a:xfrm>
            <a:off x="13564977" y="266700"/>
            <a:ext cx="4099997" cy="4099997"/>
            <a:chOff x="0" y="0"/>
            <a:chExt cx="495300" cy="495300"/>
          </a:xfrm>
        </p:grpSpPr>
        <p:sp>
          <p:nvSpPr>
            <p:cNvPr id="18" name="Freeform 7">
              <a:extLst>
                <a:ext uri="{FF2B5EF4-FFF2-40B4-BE49-F238E27FC236}">
                  <a16:creationId xmlns:a16="http://schemas.microsoft.com/office/drawing/2014/main" id="{31BB667A-7F15-514E-1B1B-DB4439321E55}"/>
                </a:ext>
              </a:extLst>
            </p:cNvPr>
            <p:cNvSpPr/>
            <p:nvPr/>
          </p:nvSpPr>
          <p:spPr>
            <a:xfrm>
              <a:off x="0" y="0"/>
              <a:ext cx="495300" cy="495300"/>
            </a:xfrm>
            <a:custGeom>
              <a:avLst/>
              <a:gdLst/>
              <a:ahLst/>
              <a:cxnLst/>
              <a:rect l="l" t="t" r="r" b="b"/>
              <a:pathLst>
                <a:path w="495300" h="495300">
                  <a:moveTo>
                    <a:pt x="247650" y="0"/>
                  </a:moveTo>
                  <a:cubicBezTo>
                    <a:pt x="110490" y="0"/>
                    <a:pt x="0" y="110490"/>
                    <a:pt x="0" y="247650"/>
                  </a:cubicBezTo>
                  <a:cubicBezTo>
                    <a:pt x="0" y="384810"/>
                    <a:pt x="110490" y="495300"/>
                    <a:pt x="247650" y="495300"/>
                  </a:cubicBezTo>
                  <a:cubicBezTo>
                    <a:pt x="383540" y="495300"/>
                    <a:pt x="495300" y="384810"/>
                    <a:pt x="495300" y="247650"/>
                  </a:cubicBezTo>
                  <a:cubicBezTo>
                    <a:pt x="495300" y="110490"/>
                    <a:pt x="383540" y="0"/>
                    <a:pt x="247650" y="0"/>
                  </a:cubicBezTo>
                  <a:close/>
                  <a:moveTo>
                    <a:pt x="247650" y="457200"/>
                  </a:moveTo>
                  <a:cubicBezTo>
                    <a:pt x="132080" y="457200"/>
                    <a:pt x="38100" y="363220"/>
                    <a:pt x="38100" y="247650"/>
                  </a:cubicBezTo>
                  <a:cubicBezTo>
                    <a:pt x="38100" y="132080"/>
                    <a:pt x="132080" y="38100"/>
                    <a:pt x="247650" y="38100"/>
                  </a:cubicBezTo>
                  <a:cubicBezTo>
                    <a:pt x="363220" y="38100"/>
                    <a:pt x="457200" y="132080"/>
                    <a:pt x="457200" y="247650"/>
                  </a:cubicBezTo>
                  <a:cubicBezTo>
                    <a:pt x="457200" y="363220"/>
                    <a:pt x="363220" y="457200"/>
                    <a:pt x="247650" y="457200"/>
                  </a:cubicBezTo>
                  <a:close/>
                </a:path>
              </a:pathLst>
            </a:custGeom>
            <a:solidFill>
              <a:srgbClr val="FFFFFF"/>
            </a:solidFill>
          </p:spPr>
          <p:txBody>
            <a:bodyPr/>
            <a:lstStyle/>
            <a:p>
              <a:endParaRPr lang="en-GB"/>
            </a:p>
          </p:txBody>
        </p:sp>
        <p:sp>
          <p:nvSpPr>
            <p:cNvPr id="19" name="Freeform 8">
              <a:extLst>
                <a:ext uri="{FF2B5EF4-FFF2-40B4-BE49-F238E27FC236}">
                  <a16:creationId xmlns:a16="http://schemas.microsoft.com/office/drawing/2014/main" id="{5D513232-47E6-CBA7-063E-1175A30FB5D0}"/>
                </a:ext>
              </a:extLst>
            </p:cNvPr>
            <p:cNvSpPr/>
            <p:nvPr/>
          </p:nvSpPr>
          <p:spPr>
            <a:xfrm>
              <a:off x="38100" y="38100"/>
              <a:ext cx="419100" cy="419100"/>
            </a:xfrm>
            <a:custGeom>
              <a:avLst/>
              <a:gdLst/>
              <a:ahLst/>
              <a:cxnLst/>
              <a:rect l="l" t="t" r="r" b="b"/>
              <a:pathLst>
                <a:path w="419100" h="419100">
                  <a:moveTo>
                    <a:pt x="209550" y="0"/>
                  </a:moveTo>
                  <a:cubicBezTo>
                    <a:pt x="93980" y="0"/>
                    <a:pt x="0" y="93980"/>
                    <a:pt x="0" y="209550"/>
                  </a:cubicBezTo>
                  <a:cubicBezTo>
                    <a:pt x="0" y="325120"/>
                    <a:pt x="93980" y="419100"/>
                    <a:pt x="209550" y="419100"/>
                  </a:cubicBezTo>
                  <a:cubicBezTo>
                    <a:pt x="325120" y="419100"/>
                    <a:pt x="419100" y="325120"/>
                    <a:pt x="419100" y="209550"/>
                  </a:cubicBezTo>
                  <a:cubicBezTo>
                    <a:pt x="419100" y="93980"/>
                    <a:pt x="325120" y="0"/>
                    <a:pt x="209550" y="0"/>
                  </a:cubicBezTo>
                  <a:close/>
                </a:path>
              </a:pathLst>
            </a:custGeom>
            <a:solidFill>
              <a:srgbClr val="48B4BB"/>
            </a:solidFill>
          </p:spPr>
          <p:txBody>
            <a:bodyPr/>
            <a:lstStyle/>
            <a:p>
              <a:endParaRPr lang="en-GB"/>
            </a:p>
          </p:txBody>
        </p:sp>
      </p:grpSp>
      <p:sp>
        <p:nvSpPr>
          <p:cNvPr id="4" name="TextBox 9">
            <a:extLst>
              <a:ext uri="{FF2B5EF4-FFF2-40B4-BE49-F238E27FC236}">
                <a16:creationId xmlns:a16="http://schemas.microsoft.com/office/drawing/2014/main" id="{134C0547-327D-7303-71C8-1A62BF5339E3}"/>
              </a:ext>
            </a:extLst>
          </p:cNvPr>
          <p:cNvSpPr txBox="1"/>
          <p:nvPr/>
        </p:nvSpPr>
        <p:spPr>
          <a:xfrm>
            <a:off x="14324222" y="1703100"/>
            <a:ext cx="2653574" cy="1227195"/>
          </a:xfrm>
          <a:prstGeom prst="rect">
            <a:avLst/>
          </a:prstGeom>
        </p:spPr>
        <p:txBody>
          <a:bodyPr wrap="square" lIns="0" tIns="0" rIns="0" bIns="0" rtlCol="0" anchor="t">
            <a:spAutoFit/>
          </a:bodyPr>
          <a:lstStyle/>
          <a:p>
            <a:pPr algn="ctr">
              <a:lnSpc>
                <a:spcPts val="5040"/>
              </a:lnSpc>
            </a:pPr>
            <a:r>
              <a:rPr lang="en-US" sz="3600" b="1" dirty="0">
                <a:solidFill>
                  <a:schemeClr val="bg1"/>
                </a:solidFill>
                <a:latin typeface="Arimo" panose="020B0604020202020204" charset="0"/>
                <a:ea typeface="Arimo" panose="020B0604020202020204" charset="0"/>
                <a:cs typeface="Arimo" panose="020B0604020202020204" charset="0"/>
              </a:rPr>
              <a:t>Pharmacy Technician</a:t>
            </a:r>
          </a:p>
        </p:txBody>
      </p:sp>
      <p:sp>
        <p:nvSpPr>
          <p:cNvPr id="3" name="TextBox 2">
            <a:extLst>
              <a:ext uri="{FF2B5EF4-FFF2-40B4-BE49-F238E27FC236}">
                <a16:creationId xmlns:a16="http://schemas.microsoft.com/office/drawing/2014/main" id="{557EFDF2-0B71-2E23-E7E4-0A2EC19206AE}"/>
              </a:ext>
            </a:extLst>
          </p:cNvPr>
          <p:cNvSpPr txBox="1"/>
          <p:nvPr/>
        </p:nvSpPr>
        <p:spPr>
          <a:xfrm>
            <a:off x="1556088" y="2930295"/>
            <a:ext cx="11443370" cy="4893647"/>
          </a:xfrm>
          <a:prstGeom prst="rect">
            <a:avLst/>
          </a:prstGeom>
          <a:noFill/>
        </p:spPr>
        <p:txBody>
          <a:bodyPr wrap="square">
            <a:spAutoFit/>
          </a:bodyPr>
          <a:lstStyle/>
          <a:p>
            <a:pPr>
              <a:buNone/>
            </a:pPr>
            <a:r>
              <a:rPr lang="en-GB" sz="2400" dirty="0">
                <a:latin typeface="Arimo" panose="020B0604020202020204" charset="0"/>
                <a:ea typeface="Arimo" panose="020B0604020202020204" charset="0"/>
                <a:cs typeface="Arimo" panose="020B0604020202020204" charset="0"/>
              </a:rPr>
              <a:t>A pharmacy technician in general practice plays a key role in managing medicines and supporting safe, effective patient care. They work alongside GPs, pharmacists, and other healthcare staff to:</a:t>
            </a:r>
          </a:p>
          <a:p>
            <a:pPr>
              <a:buNone/>
            </a:pPr>
            <a:endParaRPr lang="en-GB" sz="2400" dirty="0">
              <a:latin typeface="Arimo" panose="020B0604020202020204" charset="0"/>
              <a:ea typeface="Arimo" panose="020B0604020202020204" charset="0"/>
              <a:cs typeface="Arimo" panose="020B0604020202020204" charset="0"/>
            </a:endParaRPr>
          </a:p>
          <a:p>
            <a:pPr marL="342900" indent="-342900">
              <a:buFont typeface="Arial" panose="020B0604020202020204" pitchFamily="34" charset="0"/>
              <a:buChar char="•"/>
            </a:pPr>
            <a:r>
              <a:rPr lang="en-GB" sz="2400" dirty="0">
                <a:latin typeface="Arimo" panose="020B0604020202020204" charset="0"/>
                <a:ea typeface="Arimo" panose="020B0604020202020204" charset="0"/>
                <a:cs typeface="Arimo" panose="020B0604020202020204" charset="0"/>
              </a:rPr>
              <a:t>Review and update medication records to ensure accuracy and safety</a:t>
            </a:r>
          </a:p>
          <a:p>
            <a:pPr marL="342900" indent="-342900">
              <a:buFont typeface="Arial" panose="020B0604020202020204" pitchFamily="34" charset="0"/>
              <a:buChar char="•"/>
            </a:pPr>
            <a:r>
              <a:rPr lang="en-GB" sz="2400" dirty="0">
                <a:latin typeface="Arimo" panose="020B0604020202020204" charset="0"/>
                <a:ea typeface="Arimo" panose="020B0604020202020204" charset="0"/>
                <a:cs typeface="Arimo" panose="020B0604020202020204" charset="0"/>
              </a:rPr>
              <a:t>Support medication reviews by gathering information and helping implement changes</a:t>
            </a:r>
          </a:p>
          <a:p>
            <a:pPr marL="342900" indent="-342900">
              <a:buFont typeface="Arial" panose="020B0604020202020204" pitchFamily="34" charset="0"/>
              <a:buChar char="•"/>
            </a:pPr>
            <a:r>
              <a:rPr lang="en-GB" sz="2400" dirty="0">
                <a:latin typeface="Arimo" panose="020B0604020202020204" charset="0"/>
                <a:ea typeface="Arimo" panose="020B0604020202020204" charset="0"/>
                <a:cs typeface="Arimo" panose="020B0604020202020204" charset="0"/>
              </a:rPr>
              <a:t>Improve prescribing processes, such as managing repeat prescriptions, reducing waste, and ensuring cost-effective choices</a:t>
            </a:r>
          </a:p>
          <a:p>
            <a:pPr marL="342900" indent="-342900">
              <a:buFont typeface="Arial" panose="020B0604020202020204" pitchFamily="34" charset="0"/>
              <a:buChar char="•"/>
            </a:pPr>
            <a:r>
              <a:rPr lang="en-GB" sz="2400" dirty="0">
                <a:latin typeface="Arimo" panose="020B0604020202020204" charset="0"/>
                <a:ea typeface="Arimo" panose="020B0604020202020204" charset="0"/>
                <a:cs typeface="Arimo" panose="020B0604020202020204" charset="0"/>
              </a:rPr>
              <a:t>Monitor high-risk medicines and follow up with patients where needed</a:t>
            </a:r>
          </a:p>
          <a:p>
            <a:pPr marL="342900" indent="-342900">
              <a:buFont typeface="Arial" panose="020B0604020202020204" pitchFamily="34" charset="0"/>
              <a:buChar char="•"/>
            </a:pPr>
            <a:r>
              <a:rPr lang="en-GB" sz="2400" dirty="0">
                <a:latin typeface="Arimo" panose="020B0604020202020204" charset="0"/>
                <a:ea typeface="Arimo" panose="020B0604020202020204" charset="0"/>
                <a:cs typeface="Arimo" panose="020B0604020202020204" charset="0"/>
              </a:rPr>
              <a:t>Help with audits, safety checks, and quality improvement projects related to medicines</a:t>
            </a:r>
          </a:p>
          <a:p>
            <a:pPr marL="342900" indent="-342900">
              <a:buFont typeface="Arial" panose="020B0604020202020204" pitchFamily="34" charset="0"/>
              <a:buChar char="•"/>
            </a:pPr>
            <a:r>
              <a:rPr lang="en-GB" sz="2400" dirty="0">
                <a:latin typeface="Arimo" panose="020B0604020202020204" charset="0"/>
                <a:ea typeface="Arimo" panose="020B0604020202020204" charset="0"/>
                <a:cs typeface="Arimo" panose="020B0604020202020204" charset="0"/>
              </a:rPr>
              <a:t>Provide patients with clear information about their medicines (within their scope)</a:t>
            </a:r>
          </a:p>
        </p:txBody>
      </p:sp>
    </p:spTree>
    <p:extLst>
      <p:ext uri="{BB962C8B-B14F-4D97-AF65-F5344CB8AC3E}">
        <p14:creationId xmlns:p14="http://schemas.microsoft.com/office/powerpoint/2010/main" val="140302958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5" name="Group 2">
            <a:extLst>
              <a:ext uri="{FF2B5EF4-FFF2-40B4-BE49-F238E27FC236}">
                <a16:creationId xmlns:a16="http://schemas.microsoft.com/office/drawing/2014/main" id="{8798F176-84C8-50F9-941D-1C3620112727}"/>
              </a:ext>
            </a:extLst>
          </p:cNvPr>
          <p:cNvGrpSpPr/>
          <p:nvPr/>
        </p:nvGrpSpPr>
        <p:grpSpPr>
          <a:xfrm>
            <a:off x="14020800" y="0"/>
            <a:ext cx="4267200" cy="10287000"/>
            <a:chOff x="0" y="0"/>
            <a:chExt cx="2380840" cy="4070845"/>
          </a:xfrm>
        </p:grpSpPr>
        <p:sp>
          <p:nvSpPr>
            <p:cNvPr id="16" name="Freeform 3">
              <a:extLst>
                <a:ext uri="{FF2B5EF4-FFF2-40B4-BE49-F238E27FC236}">
                  <a16:creationId xmlns:a16="http://schemas.microsoft.com/office/drawing/2014/main" id="{6ADF92A1-68F9-3A9A-D295-23EE299600B1}"/>
                </a:ext>
              </a:extLst>
            </p:cNvPr>
            <p:cNvSpPr/>
            <p:nvPr/>
          </p:nvSpPr>
          <p:spPr>
            <a:xfrm>
              <a:off x="0" y="0"/>
              <a:ext cx="2380840" cy="4070845"/>
            </a:xfrm>
            <a:custGeom>
              <a:avLst/>
              <a:gdLst/>
              <a:ahLst/>
              <a:cxnLst/>
              <a:rect l="l" t="t" r="r" b="b"/>
              <a:pathLst>
                <a:path w="2380840" h="4070845">
                  <a:moveTo>
                    <a:pt x="0" y="0"/>
                  </a:moveTo>
                  <a:lnTo>
                    <a:pt x="2380840" y="0"/>
                  </a:lnTo>
                  <a:lnTo>
                    <a:pt x="2380840" y="4070845"/>
                  </a:lnTo>
                  <a:lnTo>
                    <a:pt x="0" y="4070845"/>
                  </a:lnTo>
                  <a:close/>
                </a:path>
              </a:pathLst>
            </a:custGeom>
            <a:solidFill>
              <a:srgbClr val="48B4BB"/>
            </a:solidFill>
          </p:spPr>
          <p:txBody>
            <a:bodyPr/>
            <a:lstStyle/>
            <a:p>
              <a:endParaRPr lang="en-GB"/>
            </a:p>
          </p:txBody>
        </p:sp>
      </p:grpSp>
      <p:grpSp>
        <p:nvGrpSpPr>
          <p:cNvPr id="17" name="Group 6">
            <a:extLst>
              <a:ext uri="{FF2B5EF4-FFF2-40B4-BE49-F238E27FC236}">
                <a16:creationId xmlns:a16="http://schemas.microsoft.com/office/drawing/2014/main" id="{070A22D4-9795-44BA-996B-D9B6006AEF93}"/>
              </a:ext>
            </a:extLst>
          </p:cNvPr>
          <p:cNvGrpSpPr>
            <a:grpSpLocks noChangeAspect="1"/>
          </p:cNvGrpSpPr>
          <p:nvPr/>
        </p:nvGrpSpPr>
        <p:grpSpPr>
          <a:xfrm>
            <a:off x="12219035" y="1492966"/>
            <a:ext cx="4099997" cy="4099997"/>
            <a:chOff x="0" y="0"/>
            <a:chExt cx="495300" cy="495300"/>
          </a:xfrm>
        </p:grpSpPr>
        <p:sp>
          <p:nvSpPr>
            <p:cNvPr id="18" name="Freeform 7">
              <a:extLst>
                <a:ext uri="{FF2B5EF4-FFF2-40B4-BE49-F238E27FC236}">
                  <a16:creationId xmlns:a16="http://schemas.microsoft.com/office/drawing/2014/main" id="{31BB667A-7F15-514E-1B1B-DB4439321E55}"/>
                </a:ext>
              </a:extLst>
            </p:cNvPr>
            <p:cNvSpPr/>
            <p:nvPr/>
          </p:nvSpPr>
          <p:spPr>
            <a:xfrm>
              <a:off x="0" y="0"/>
              <a:ext cx="495300" cy="495300"/>
            </a:xfrm>
            <a:custGeom>
              <a:avLst/>
              <a:gdLst/>
              <a:ahLst/>
              <a:cxnLst/>
              <a:rect l="l" t="t" r="r" b="b"/>
              <a:pathLst>
                <a:path w="495300" h="495300">
                  <a:moveTo>
                    <a:pt x="247650" y="0"/>
                  </a:moveTo>
                  <a:cubicBezTo>
                    <a:pt x="110490" y="0"/>
                    <a:pt x="0" y="110490"/>
                    <a:pt x="0" y="247650"/>
                  </a:cubicBezTo>
                  <a:cubicBezTo>
                    <a:pt x="0" y="384810"/>
                    <a:pt x="110490" y="495300"/>
                    <a:pt x="247650" y="495300"/>
                  </a:cubicBezTo>
                  <a:cubicBezTo>
                    <a:pt x="383540" y="495300"/>
                    <a:pt x="495300" y="384810"/>
                    <a:pt x="495300" y="247650"/>
                  </a:cubicBezTo>
                  <a:cubicBezTo>
                    <a:pt x="495300" y="110490"/>
                    <a:pt x="383540" y="0"/>
                    <a:pt x="247650" y="0"/>
                  </a:cubicBezTo>
                  <a:close/>
                  <a:moveTo>
                    <a:pt x="247650" y="457200"/>
                  </a:moveTo>
                  <a:cubicBezTo>
                    <a:pt x="132080" y="457200"/>
                    <a:pt x="38100" y="363220"/>
                    <a:pt x="38100" y="247650"/>
                  </a:cubicBezTo>
                  <a:cubicBezTo>
                    <a:pt x="38100" y="132080"/>
                    <a:pt x="132080" y="38100"/>
                    <a:pt x="247650" y="38100"/>
                  </a:cubicBezTo>
                  <a:cubicBezTo>
                    <a:pt x="363220" y="38100"/>
                    <a:pt x="457200" y="132080"/>
                    <a:pt x="457200" y="247650"/>
                  </a:cubicBezTo>
                  <a:cubicBezTo>
                    <a:pt x="457200" y="363220"/>
                    <a:pt x="363220" y="457200"/>
                    <a:pt x="247650" y="457200"/>
                  </a:cubicBezTo>
                  <a:close/>
                </a:path>
              </a:pathLst>
            </a:custGeom>
            <a:solidFill>
              <a:srgbClr val="FFFFFF"/>
            </a:solidFill>
          </p:spPr>
          <p:txBody>
            <a:bodyPr/>
            <a:lstStyle/>
            <a:p>
              <a:endParaRPr lang="en-GB"/>
            </a:p>
          </p:txBody>
        </p:sp>
        <p:sp>
          <p:nvSpPr>
            <p:cNvPr id="19" name="Freeform 8">
              <a:extLst>
                <a:ext uri="{FF2B5EF4-FFF2-40B4-BE49-F238E27FC236}">
                  <a16:creationId xmlns:a16="http://schemas.microsoft.com/office/drawing/2014/main" id="{5D513232-47E6-CBA7-063E-1175A30FB5D0}"/>
                </a:ext>
              </a:extLst>
            </p:cNvPr>
            <p:cNvSpPr/>
            <p:nvPr/>
          </p:nvSpPr>
          <p:spPr>
            <a:xfrm>
              <a:off x="38100" y="38100"/>
              <a:ext cx="419100" cy="419100"/>
            </a:xfrm>
            <a:custGeom>
              <a:avLst/>
              <a:gdLst/>
              <a:ahLst/>
              <a:cxnLst/>
              <a:rect l="l" t="t" r="r" b="b"/>
              <a:pathLst>
                <a:path w="419100" h="419100">
                  <a:moveTo>
                    <a:pt x="209550" y="0"/>
                  </a:moveTo>
                  <a:cubicBezTo>
                    <a:pt x="93980" y="0"/>
                    <a:pt x="0" y="93980"/>
                    <a:pt x="0" y="209550"/>
                  </a:cubicBezTo>
                  <a:cubicBezTo>
                    <a:pt x="0" y="325120"/>
                    <a:pt x="93980" y="419100"/>
                    <a:pt x="209550" y="419100"/>
                  </a:cubicBezTo>
                  <a:cubicBezTo>
                    <a:pt x="325120" y="419100"/>
                    <a:pt x="419100" y="325120"/>
                    <a:pt x="419100" y="209550"/>
                  </a:cubicBezTo>
                  <a:cubicBezTo>
                    <a:pt x="419100" y="93980"/>
                    <a:pt x="325120" y="0"/>
                    <a:pt x="209550" y="0"/>
                  </a:cubicBezTo>
                  <a:close/>
                </a:path>
              </a:pathLst>
            </a:custGeom>
            <a:solidFill>
              <a:srgbClr val="48B4BB"/>
            </a:solidFill>
          </p:spPr>
          <p:txBody>
            <a:bodyPr/>
            <a:lstStyle/>
            <a:p>
              <a:endParaRPr lang="en-GB"/>
            </a:p>
          </p:txBody>
        </p:sp>
      </p:grpSp>
      <p:sp>
        <p:nvSpPr>
          <p:cNvPr id="24" name="TextBox 9">
            <a:extLst>
              <a:ext uri="{FF2B5EF4-FFF2-40B4-BE49-F238E27FC236}">
                <a16:creationId xmlns:a16="http://schemas.microsoft.com/office/drawing/2014/main" id="{A65DAC14-6DDA-010F-177B-ADA94E035447}"/>
              </a:ext>
            </a:extLst>
          </p:cNvPr>
          <p:cNvSpPr txBox="1"/>
          <p:nvPr/>
        </p:nvSpPr>
        <p:spPr>
          <a:xfrm>
            <a:off x="12942246" y="2929366"/>
            <a:ext cx="2653574" cy="1227195"/>
          </a:xfrm>
          <a:prstGeom prst="rect">
            <a:avLst/>
          </a:prstGeom>
        </p:spPr>
        <p:txBody>
          <a:bodyPr wrap="square" lIns="0" tIns="0" rIns="0" bIns="0" rtlCol="0" anchor="t">
            <a:spAutoFit/>
          </a:bodyPr>
          <a:lstStyle/>
          <a:p>
            <a:pPr algn="ctr">
              <a:lnSpc>
                <a:spcPts val="5040"/>
              </a:lnSpc>
            </a:pPr>
            <a:r>
              <a:rPr lang="en-US" sz="3600" b="1" dirty="0">
                <a:solidFill>
                  <a:schemeClr val="bg1"/>
                </a:solidFill>
                <a:latin typeface="Arimo" panose="020B0604020202020204" charset="0"/>
                <a:ea typeface="Arimo" panose="020B0604020202020204" charset="0"/>
                <a:cs typeface="Arimo" panose="020B0604020202020204" charset="0"/>
              </a:rPr>
              <a:t>Adult Mental Health</a:t>
            </a:r>
          </a:p>
        </p:txBody>
      </p:sp>
      <p:sp>
        <p:nvSpPr>
          <p:cNvPr id="4" name="TextBox 3">
            <a:extLst>
              <a:ext uri="{FF2B5EF4-FFF2-40B4-BE49-F238E27FC236}">
                <a16:creationId xmlns:a16="http://schemas.microsoft.com/office/drawing/2014/main" id="{1945547F-62BA-EC62-5D37-BCEB87F22672}"/>
              </a:ext>
            </a:extLst>
          </p:cNvPr>
          <p:cNvSpPr txBox="1"/>
          <p:nvPr/>
        </p:nvSpPr>
        <p:spPr>
          <a:xfrm>
            <a:off x="512800" y="729794"/>
            <a:ext cx="11706234" cy="9095567"/>
          </a:xfrm>
          <a:prstGeom prst="rect">
            <a:avLst/>
          </a:prstGeom>
          <a:noFill/>
        </p:spPr>
        <p:txBody>
          <a:bodyPr wrap="square">
            <a:spAutoFit/>
          </a:bodyPr>
          <a:lstStyle/>
          <a:p>
            <a:pPr>
              <a:lnSpc>
                <a:spcPct val="107000"/>
              </a:lnSpc>
              <a:spcAft>
                <a:spcPts val="800"/>
              </a:spcAft>
            </a:pPr>
            <a:r>
              <a:rPr lang="en-GB" sz="2400" kern="100" dirty="0">
                <a:effectLst/>
                <a:latin typeface="Arimo" panose="020B0604020202020204" charset="0"/>
                <a:ea typeface="Arimo" panose="020B0604020202020204" charset="0"/>
                <a:cs typeface="Arimo" panose="020B0604020202020204" charset="0"/>
              </a:rPr>
              <a:t>Our adult mental health practitioner is on hand to provide adults with emotional and practical support whilst improving access to relevant mental health services, allowing for longer appointments than traditional GP appointments and allowing some patients to be seen sooner than they otherwise might have been.</a:t>
            </a:r>
          </a:p>
          <a:p>
            <a:pPr>
              <a:lnSpc>
                <a:spcPct val="107000"/>
              </a:lnSpc>
              <a:spcAft>
                <a:spcPts val="800"/>
              </a:spcAft>
            </a:pPr>
            <a:r>
              <a:rPr lang="en-GB" sz="2400" kern="100" dirty="0">
                <a:latin typeface="Arimo" panose="020B0604020202020204" charset="0"/>
                <a:ea typeface="Arimo" panose="020B0604020202020204" charset="0"/>
                <a:cs typeface="Arimo" panose="020B0604020202020204" charset="0"/>
              </a:rPr>
              <a:t>They work </a:t>
            </a:r>
            <a:r>
              <a:rPr lang="en-GB" sz="2400" kern="100" dirty="0">
                <a:effectLst/>
                <a:latin typeface="Arimo" panose="020B0604020202020204" charset="0"/>
                <a:ea typeface="Arimo" panose="020B0604020202020204" charset="0"/>
                <a:cs typeface="Arimo" panose="020B0604020202020204" charset="0"/>
              </a:rPr>
              <a:t>alongside our GPs, nurses, and other clinical services to provide a first point of contact service for patients to book in with to give advice, guidance, and treatment for patients with mental health symptoms such as:</a:t>
            </a:r>
          </a:p>
          <a:p>
            <a:pPr marL="342900" indent="-342900">
              <a:lnSpc>
                <a:spcPct val="107000"/>
              </a:lnSpc>
              <a:spcAft>
                <a:spcPts val="800"/>
              </a:spcAft>
              <a:buFont typeface="Arial" panose="020B0604020202020204" pitchFamily="34" charset="0"/>
              <a:buChar char="•"/>
            </a:pPr>
            <a:r>
              <a:rPr lang="en-GB" sz="2400" kern="100" dirty="0">
                <a:effectLst/>
                <a:latin typeface="Arimo" panose="020B0604020202020204" charset="0"/>
                <a:ea typeface="Arimo" panose="020B0604020202020204" charset="0"/>
                <a:cs typeface="Arimo" panose="020B0604020202020204" charset="0"/>
              </a:rPr>
              <a:t>Low Mood</a:t>
            </a:r>
            <a:endParaRPr lang="en-GB" sz="2400" kern="100" dirty="0">
              <a:latin typeface="Arimo" panose="020B0604020202020204" charset="0"/>
              <a:ea typeface="Arimo" panose="020B0604020202020204" charset="0"/>
              <a:cs typeface="Arimo" panose="020B0604020202020204" charset="0"/>
            </a:endParaRPr>
          </a:p>
          <a:p>
            <a:pPr marL="342900" indent="-342900">
              <a:lnSpc>
                <a:spcPct val="107000"/>
              </a:lnSpc>
              <a:spcAft>
                <a:spcPts val="800"/>
              </a:spcAft>
              <a:buFont typeface="Arial" panose="020B0604020202020204" pitchFamily="34" charset="0"/>
              <a:buChar char="•"/>
            </a:pPr>
            <a:r>
              <a:rPr lang="en-GB" sz="2400" kern="100" dirty="0">
                <a:effectLst/>
                <a:latin typeface="Arimo" panose="020B0604020202020204" charset="0"/>
                <a:ea typeface="Arimo" panose="020B0604020202020204" charset="0"/>
                <a:cs typeface="Arimo" panose="020B0604020202020204" charset="0"/>
              </a:rPr>
              <a:t>Anxiety</a:t>
            </a:r>
          </a:p>
          <a:p>
            <a:pPr marL="342900" indent="-342900">
              <a:lnSpc>
                <a:spcPct val="107000"/>
              </a:lnSpc>
              <a:spcAft>
                <a:spcPts val="800"/>
              </a:spcAft>
              <a:buFont typeface="Arial" panose="020B0604020202020204" pitchFamily="34" charset="0"/>
              <a:buChar char="•"/>
            </a:pPr>
            <a:r>
              <a:rPr lang="en-GB" sz="2400" kern="100" dirty="0">
                <a:effectLst/>
                <a:latin typeface="Arimo" panose="020B0604020202020204" charset="0"/>
                <a:ea typeface="Arimo" panose="020B0604020202020204" charset="0"/>
                <a:cs typeface="Arimo" panose="020B0604020202020204" charset="0"/>
              </a:rPr>
              <a:t>Depression</a:t>
            </a:r>
          </a:p>
          <a:p>
            <a:pPr marL="342900" indent="-342900">
              <a:lnSpc>
                <a:spcPct val="107000"/>
              </a:lnSpc>
              <a:spcAft>
                <a:spcPts val="800"/>
              </a:spcAft>
              <a:buFont typeface="Arial" panose="020B0604020202020204" pitchFamily="34" charset="0"/>
              <a:buChar char="•"/>
            </a:pPr>
            <a:r>
              <a:rPr lang="en-GB" sz="2400" kern="100" dirty="0">
                <a:effectLst/>
                <a:latin typeface="Arimo" panose="020B0604020202020204" charset="0"/>
                <a:ea typeface="Arimo" panose="020B0604020202020204" charset="0"/>
                <a:cs typeface="Arimo" panose="020B0604020202020204" charset="0"/>
              </a:rPr>
              <a:t>Trauma</a:t>
            </a:r>
          </a:p>
          <a:p>
            <a:pPr marL="342900" indent="-342900">
              <a:lnSpc>
                <a:spcPct val="107000"/>
              </a:lnSpc>
              <a:spcAft>
                <a:spcPts val="800"/>
              </a:spcAft>
              <a:buFont typeface="Arial" panose="020B0604020202020204" pitchFamily="34" charset="0"/>
              <a:buChar char="•"/>
            </a:pPr>
            <a:r>
              <a:rPr lang="en-GB" sz="2400" kern="100" dirty="0">
                <a:effectLst/>
                <a:latin typeface="Arimo" panose="020B0604020202020204" charset="0"/>
                <a:ea typeface="Arimo" panose="020B0604020202020204" charset="0"/>
                <a:cs typeface="Arimo" panose="020B0604020202020204" charset="0"/>
              </a:rPr>
              <a:t>PTSD</a:t>
            </a:r>
          </a:p>
          <a:p>
            <a:pPr marL="342900" indent="-342900">
              <a:lnSpc>
                <a:spcPct val="107000"/>
              </a:lnSpc>
              <a:spcAft>
                <a:spcPts val="800"/>
              </a:spcAft>
              <a:buFont typeface="Arial" panose="020B0604020202020204" pitchFamily="34" charset="0"/>
              <a:buChar char="•"/>
            </a:pPr>
            <a:r>
              <a:rPr lang="en-GB" sz="2400" kern="100" dirty="0">
                <a:effectLst/>
                <a:latin typeface="Arimo" panose="020B0604020202020204" charset="0"/>
                <a:ea typeface="Arimo" panose="020B0604020202020204" charset="0"/>
                <a:cs typeface="Arimo" panose="020B0604020202020204" charset="0"/>
              </a:rPr>
              <a:t>Hearing Voices/Symptoms of Psychosis.</a:t>
            </a:r>
          </a:p>
          <a:p>
            <a:pPr marL="342900" indent="-342900">
              <a:lnSpc>
                <a:spcPct val="107000"/>
              </a:lnSpc>
              <a:spcAft>
                <a:spcPts val="800"/>
              </a:spcAft>
              <a:buFont typeface="Arial" panose="020B0604020202020204" pitchFamily="34" charset="0"/>
              <a:buChar char="•"/>
            </a:pPr>
            <a:endParaRPr lang="en-GB" sz="2400" kern="100" dirty="0">
              <a:latin typeface="Arimo" panose="020B0604020202020204" charset="0"/>
              <a:ea typeface="Arimo" panose="020B0604020202020204" charset="0"/>
              <a:cs typeface="Arimo" panose="020B0604020202020204" charset="0"/>
            </a:endParaRPr>
          </a:p>
          <a:p>
            <a:pPr>
              <a:lnSpc>
                <a:spcPct val="107000"/>
              </a:lnSpc>
              <a:spcAft>
                <a:spcPts val="800"/>
              </a:spcAft>
            </a:pPr>
            <a:r>
              <a:rPr lang="en-GB" sz="2400" kern="100" dirty="0">
                <a:effectLst/>
                <a:latin typeface="Arimo" panose="020B0604020202020204" charset="0"/>
                <a:ea typeface="Arimo" panose="020B0604020202020204" charset="0"/>
                <a:cs typeface="Arimo" panose="020B0604020202020204" charset="0"/>
              </a:rPr>
              <a:t>You may even find a GP will book you an appointment with th</a:t>
            </a:r>
            <a:r>
              <a:rPr lang="en-GB" sz="2400" kern="100" dirty="0">
                <a:latin typeface="Arimo" panose="020B0604020202020204" charset="0"/>
                <a:ea typeface="Arimo" panose="020B0604020202020204" charset="0"/>
                <a:cs typeface="Arimo" panose="020B0604020202020204" charset="0"/>
              </a:rPr>
              <a:t>e mental health nurse.</a:t>
            </a:r>
            <a:endParaRPr lang="en-GB" sz="2400" kern="100" dirty="0">
              <a:effectLst/>
              <a:latin typeface="Arimo" panose="020B0604020202020204" charset="0"/>
              <a:ea typeface="Arimo" panose="020B0604020202020204" charset="0"/>
              <a:cs typeface="Arimo" panose="020B0604020202020204" charset="0"/>
            </a:endParaRPr>
          </a:p>
          <a:p>
            <a:pPr>
              <a:lnSpc>
                <a:spcPct val="107000"/>
              </a:lnSpc>
              <a:spcAft>
                <a:spcPts val="800"/>
              </a:spcAft>
            </a:pPr>
            <a:endParaRPr lang="en-GB" sz="2400" kern="100" dirty="0">
              <a:latin typeface="Arimo" panose="020B0604020202020204" charset="0"/>
              <a:ea typeface="Arimo" panose="020B0604020202020204" charset="0"/>
              <a:cs typeface="Arimo" panose="020B0604020202020204" charset="0"/>
            </a:endParaRPr>
          </a:p>
          <a:p>
            <a:pPr>
              <a:lnSpc>
                <a:spcPct val="107000"/>
              </a:lnSpc>
              <a:spcAft>
                <a:spcPts val="800"/>
              </a:spcAft>
            </a:pPr>
            <a:r>
              <a:rPr lang="en-GB" sz="2400" b="1" kern="100" dirty="0">
                <a:effectLst/>
                <a:latin typeface="Arimo" panose="020B0604020202020204" charset="0"/>
                <a:ea typeface="Arimo" panose="020B0604020202020204" charset="0"/>
                <a:cs typeface="Arimo" panose="020B0604020202020204" charset="0"/>
              </a:rPr>
              <a:t>Please Note:</a:t>
            </a:r>
            <a:r>
              <a:rPr lang="en-GB" sz="2400" kern="100" dirty="0">
                <a:effectLst/>
                <a:latin typeface="Arimo" panose="020B0604020202020204" charset="0"/>
                <a:ea typeface="Arimo" panose="020B0604020202020204" charset="0"/>
                <a:cs typeface="Arimo" panose="020B0604020202020204" charset="0"/>
              </a:rPr>
              <a:t> The service is for patients that are aged 18+ and are not currently receiving mental health treatment via a secondary service (e.g. hospitals, psychological wellbeing services, community mental health teams (CMHTs), crisis resolution and home treatment teams).</a:t>
            </a:r>
          </a:p>
        </p:txBody>
      </p:sp>
    </p:spTree>
    <p:extLst>
      <p:ext uri="{BB962C8B-B14F-4D97-AF65-F5344CB8AC3E}">
        <p14:creationId xmlns:p14="http://schemas.microsoft.com/office/powerpoint/2010/main" val="66209836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Metadata/LabelInfo.xml><?xml version="1.0" encoding="utf-8"?>
<clbl:labelList xmlns:clbl="http://schemas.microsoft.com/office/2020/mipLabelMetadata">
  <clbl:label id="{37c354b2-85b0-47f5-b222-07b48d774ee3}" enabled="0" method="" siteId="{37c354b2-85b0-47f5-b222-07b48d774ee3}" removed="1"/>
</clbl:labelList>
</file>

<file path=docProps/app.xml><?xml version="1.0" encoding="utf-8"?>
<Properties xmlns="http://schemas.openxmlformats.org/officeDocument/2006/extended-properties" xmlns:vt="http://schemas.openxmlformats.org/officeDocument/2006/docPropsVTypes">
  <TotalTime>2183</TotalTime>
  <Words>1631</Words>
  <Application>Microsoft Office PowerPoint</Application>
  <PresentationFormat>Custom</PresentationFormat>
  <Paragraphs>190</Paragraphs>
  <Slides>21</Slides>
  <Notes>13</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21</vt:i4>
      </vt:variant>
    </vt:vector>
  </HeadingPairs>
  <TitlesOfParts>
    <vt:vector size="25" baseType="lpstr">
      <vt:lpstr>Arimo</vt:lpstr>
      <vt:lpstr>Arial</vt:lpstr>
      <vt:lpstr>Calibri</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Hallsworth Daniel</dc:creator>
  <cp:lastModifiedBy>HALLSWORTH, Daniel (THORNABY BARWICK MEDICAL GROUP)</cp:lastModifiedBy>
  <cp:revision>147</cp:revision>
  <dcterms:created xsi:type="dcterms:W3CDTF">2006-08-16T00:00:00Z</dcterms:created>
  <dcterms:modified xsi:type="dcterms:W3CDTF">2025-09-01T09:45:12Z</dcterms:modified>
  <dc:identifier>DAFaEzuc24s</dc:identifier>
</cp:coreProperties>
</file>